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3"/>
  </p:notesMasterIdLst>
  <p:sldIdLst>
    <p:sldId id="256" r:id="rId2"/>
    <p:sldId id="262" r:id="rId3"/>
    <p:sldId id="259" r:id="rId4"/>
    <p:sldId id="265" r:id="rId5"/>
    <p:sldId id="257" r:id="rId6"/>
    <p:sldId id="258" r:id="rId7"/>
    <p:sldId id="260" r:id="rId8"/>
    <p:sldId id="261" r:id="rId9"/>
    <p:sldId id="263" r:id="rId10"/>
    <p:sldId id="264" r:id="rId11"/>
    <p:sldId id="272" r:id="rId12"/>
    <p:sldId id="266" r:id="rId13"/>
    <p:sldId id="268" r:id="rId14"/>
    <p:sldId id="267" r:id="rId15"/>
    <p:sldId id="270" r:id="rId16"/>
    <p:sldId id="271" r:id="rId17"/>
    <p:sldId id="269" r:id="rId18"/>
    <p:sldId id="273"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4648"/>
  </p:normalViewPr>
  <p:slideViewPr>
    <p:cSldViewPr>
      <p:cViewPr>
        <p:scale>
          <a:sx n="122" d="100"/>
          <a:sy n="122" d="100"/>
        </p:scale>
        <p:origin x="144" y="-4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D820A-6FCF-4D4D-9C75-89FB51338117}" type="datetimeFigureOut">
              <a:rPr lang="en-US" smtClean="0"/>
              <a:pPr/>
              <a:t>10/10/17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D0683-F39D-994E-A889-3677EC59E00A}" type="slidenum">
              <a:rPr lang="en-US" smtClean="0"/>
              <a:pPr/>
              <a:t>‹#›</a:t>
            </a:fld>
            <a:endParaRPr lang="en-US"/>
          </a:p>
        </p:txBody>
      </p:sp>
    </p:spTree>
    <p:extLst>
      <p:ext uri="{BB962C8B-B14F-4D97-AF65-F5344CB8AC3E}">
        <p14:creationId xmlns:p14="http://schemas.microsoft.com/office/powerpoint/2010/main" val="56928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7</a:t>
            </a:fld>
            <a:endParaRPr lang="en-US"/>
          </a:p>
        </p:txBody>
      </p:sp>
    </p:spTree>
    <p:extLst>
      <p:ext uri="{BB962C8B-B14F-4D97-AF65-F5344CB8AC3E}">
        <p14:creationId xmlns:p14="http://schemas.microsoft.com/office/powerpoint/2010/main" val="85386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18</a:t>
            </a:fld>
            <a:endParaRPr lang="en-US"/>
          </a:p>
        </p:txBody>
      </p:sp>
    </p:spTree>
    <p:extLst>
      <p:ext uri="{BB962C8B-B14F-4D97-AF65-F5344CB8AC3E}">
        <p14:creationId xmlns:p14="http://schemas.microsoft.com/office/powerpoint/2010/main" val="108242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21</a:t>
            </a:fld>
            <a:endParaRPr lang="en-US"/>
          </a:p>
        </p:txBody>
      </p:sp>
    </p:spTree>
    <p:extLst>
      <p:ext uri="{BB962C8B-B14F-4D97-AF65-F5344CB8AC3E}">
        <p14:creationId xmlns:p14="http://schemas.microsoft.com/office/powerpoint/2010/main" val="622964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CA"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503294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535614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1975222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2086698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CA"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584216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634775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CA"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2122032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1745469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1486663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CA"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382220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CA"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8492123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E9539F7-F31E-4C83-8E23-6A4D8A663BCC}" type="datetimeFigureOut">
              <a:rPr lang="en-CA" smtClean="0"/>
              <a:pPr/>
              <a:t>2017-10-10</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504DB0-B8E2-4205-A15A-DE28B48156FA}" type="slidenum">
              <a:rPr lang="en-CA" smtClean="0"/>
              <a:pPr/>
              <a:t>‹#›</a:t>
            </a:fld>
            <a:endParaRPr lang="en-CA"/>
          </a:p>
        </p:txBody>
      </p:sp>
    </p:spTree>
    <p:extLst>
      <p:ext uri="{BB962C8B-B14F-4D97-AF65-F5344CB8AC3E}">
        <p14:creationId xmlns:p14="http://schemas.microsoft.com/office/powerpoint/2010/main" val="9956524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 Id="rId3"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hyperlink" Target="http://www.sklarcorp.com/instrument-sets/plastic-surgery/sinus-endoscopy-set.html" TargetMode="External"/><Relationship Id="rId1" Type="http://schemas.openxmlformats.org/officeDocument/2006/relationships/slideLayout" Target="../slideLayouts/slideLayout7.xml"/><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patents.google.com/patent/US7766904B2/en?q=endoprobe&amp;q=adjustable&amp;q=flexible" TargetMode="External"/><Relationship Id="rId4" Type="http://schemas.openxmlformats.org/officeDocument/2006/relationships/hyperlink" Target="https://www.google.com/patents/US5454827" TargetMode="External"/><Relationship Id="rId5" Type="http://schemas.openxmlformats.org/officeDocument/2006/relationships/image" Target="../media/image31.tiff"/><Relationship Id="rId6" Type="http://schemas.openxmlformats.org/officeDocument/2006/relationships/image" Target="../media/image32.png"/><Relationship Id="rId7" Type="http://schemas.openxmlformats.org/officeDocument/2006/relationships/image" Target="../media/image33.tiff"/><Relationship Id="rId1" Type="http://schemas.openxmlformats.org/officeDocument/2006/relationships/slideLayout" Target="../slideLayouts/slideLayout7.xml"/><Relationship Id="rId2" Type="http://schemas.openxmlformats.org/officeDocument/2006/relationships/hyperlink" Target="http://salientmed.com/solution/endoprobe-handpiec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2.jpeg"/><Relationship Id="rId5" Type="http://schemas.openxmlformats.org/officeDocument/2006/relationships/image" Target="../media/image1.jpeg"/><Relationship Id="rId6" Type="http://schemas.openxmlformats.org/officeDocument/2006/relationships/image" Target="../media/image3.gif"/><Relationship Id="rId7"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gif"/><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hyperlink" Target="https://www.researchgate.net/figure/291206710_fig1_Fig-1-Endoscopic-view-of-the-right-ear-posterior-tympanic-cavity-using-a-27-mm-30" TargetMode="External"/><Relationship Id="rId4" Type="http://schemas.openxmlformats.org/officeDocument/2006/relationships/hyperlink" Target="http://www.arquivosdeorl.org.br/conteudo/acervo_eng.asp?Id=653" TargetMode="External"/><Relationship Id="rId5" Type="http://schemas.openxmlformats.org/officeDocument/2006/relationships/image" Target="../media/image49.jpeg"/><Relationship Id="rId6" Type="http://schemas.openxmlformats.org/officeDocument/2006/relationships/image" Target="../media/image50.jpeg"/><Relationship Id="rId7" Type="http://schemas.openxmlformats.org/officeDocument/2006/relationships/image" Target="../media/image51.png"/><Relationship Id="rId8" Type="http://schemas.openxmlformats.org/officeDocument/2006/relationships/image" Target="../media/image52.tiff"/><Relationship Id="rId9" Type="http://schemas.openxmlformats.org/officeDocument/2006/relationships/image" Target="../media/image53.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dirty="0"/>
          </a:p>
        </p:txBody>
      </p:sp>
      <p:sp>
        <p:nvSpPr>
          <p:cNvPr id="3" name="Subtitle 2"/>
          <p:cNvSpPr>
            <a:spLocks noGrp="1"/>
          </p:cNvSpPr>
          <p:nvPr>
            <p:ph type="subTitle" idx="1"/>
          </p:nvPr>
        </p:nvSpPr>
        <p:spPr/>
        <p:txBody>
          <a:bodyPr/>
          <a:lstStyle/>
          <a:p>
            <a:endParaRPr lang="en-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rushri swarup\Downloads\IMG_7398.JPG"/>
          <p:cNvPicPr>
            <a:picLocks noChangeAspect="1" noChangeArrowheads="1"/>
          </p:cNvPicPr>
          <p:nvPr/>
        </p:nvPicPr>
        <p:blipFill>
          <a:blip r:embed="rId2" cstate="print"/>
          <a:srcRect l="15000" t="34667" r="28000" b="37333"/>
          <a:stretch>
            <a:fillRect/>
          </a:stretch>
        </p:blipFill>
        <p:spPr bwMode="auto">
          <a:xfrm>
            <a:off x="467544" y="4797152"/>
            <a:ext cx="4104456" cy="1512168"/>
          </a:xfrm>
          <a:prstGeom prst="rect">
            <a:avLst/>
          </a:prstGeom>
          <a:noFill/>
        </p:spPr>
      </p:pic>
      <p:pic>
        <p:nvPicPr>
          <p:cNvPr id="3" name="Picture 10" descr="C:\Users\arushri swarup\Documents\GitHub\Grad-School\3D Models\instrument photos\Thomassin tip.JPG"/>
          <p:cNvPicPr>
            <a:picLocks noChangeAspect="1" noChangeArrowheads="1"/>
          </p:cNvPicPr>
          <p:nvPr/>
        </p:nvPicPr>
        <p:blipFill>
          <a:blip r:embed="rId3" cstate="print"/>
          <a:srcRect l="52362" t="32150" r="31100" b="9051"/>
          <a:stretch>
            <a:fillRect/>
          </a:stretch>
        </p:blipFill>
        <p:spPr bwMode="auto">
          <a:xfrm rot="16200000" flipV="1">
            <a:off x="6048164" y="3537012"/>
            <a:ext cx="1512168" cy="4032448"/>
          </a:xfrm>
          <a:prstGeom prst="rect">
            <a:avLst/>
          </a:prstGeom>
          <a:noFill/>
        </p:spPr>
      </p:pic>
      <p:sp>
        <p:nvSpPr>
          <p:cNvPr id="4" name="TextBox 3"/>
          <p:cNvSpPr txBox="1"/>
          <p:nvPr/>
        </p:nvSpPr>
        <p:spPr>
          <a:xfrm>
            <a:off x="5652120" y="4427820"/>
            <a:ext cx="2447465" cy="369332"/>
          </a:xfrm>
          <a:prstGeom prst="rect">
            <a:avLst/>
          </a:prstGeom>
          <a:noFill/>
        </p:spPr>
        <p:txBody>
          <a:bodyPr wrap="none" rtlCol="0">
            <a:spAutoFit/>
          </a:bodyPr>
          <a:lstStyle/>
          <a:p>
            <a:r>
              <a:rPr lang="en-CA" dirty="0" smtClean="0"/>
              <a:t>Thomassin Dissector Tip</a:t>
            </a:r>
            <a:endParaRPr lang="en-CA" dirty="0"/>
          </a:p>
        </p:txBody>
      </p:sp>
      <p:sp>
        <p:nvSpPr>
          <p:cNvPr id="5" name="TextBox 4"/>
          <p:cNvSpPr txBox="1"/>
          <p:nvPr/>
        </p:nvSpPr>
        <p:spPr>
          <a:xfrm>
            <a:off x="1259632" y="4437112"/>
            <a:ext cx="2771080" cy="369332"/>
          </a:xfrm>
          <a:prstGeom prst="rect">
            <a:avLst/>
          </a:prstGeom>
          <a:noFill/>
        </p:spPr>
        <p:txBody>
          <a:bodyPr wrap="none" rtlCol="0">
            <a:spAutoFit/>
          </a:bodyPr>
          <a:lstStyle/>
          <a:p>
            <a:r>
              <a:rPr lang="en-CA" dirty="0" smtClean="0"/>
              <a:t>Proposed Tool Dissector Tip</a:t>
            </a:r>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600200" y="1454782"/>
            <a:ext cx="5852120" cy="3948436"/>
            <a:chOff x="1600200" y="1454782"/>
            <a:chExt cx="5852120" cy="3948436"/>
          </a:xfrm>
        </p:grpSpPr>
        <p:pic>
          <p:nvPicPr>
            <p:cNvPr id="2" name="Picture 1"/>
            <p:cNvPicPr/>
            <p:nvPr/>
          </p:nvPicPr>
          <p:blipFill>
            <a:blip r:embed="rId2" cstate="email"/>
            <a:srcRect r="19712"/>
            <a:stretch>
              <a:fillRect/>
            </a:stretch>
          </p:blipFill>
          <p:spPr bwMode="auto">
            <a:xfrm>
              <a:off x="1600200" y="1454782"/>
              <a:ext cx="4772000" cy="3948436"/>
            </a:xfrm>
            <a:prstGeom prst="rect">
              <a:avLst/>
            </a:prstGeom>
            <a:noFill/>
            <a:ln w="9525">
              <a:noFill/>
              <a:miter lim="800000"/>
              <a:headEnd/>
              <a:tailEnd/>
            </a:ln>
          </p:spPr>
        </p:pic>
        <p:cxnSp>
          <p:nvCxnSpPr>
            <p:cNvPr id="4" name="Straight Arrow Connector 3"/>
            <p:cNvCxnSpPr/>
            <p:nvPr/>
          </p:nvCxnSpPr>
          <p:spPr>
            <a:xfrm flipV="1">
              <a:off x="2555776" y="3140968"/>
              <a:ext cx="1224136" cy="93610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63688" y="3933056"/>
              <a:ext cx="842282" cy="307777"/>
            </a:xfrm>
            <a:prstGeom prst="rect">
              <a:avLst/>
            </a:prstGeom>
            <a:noFill/>
          </p:spPr>
          <p:txBody>
            <a:bodyPr wrap="none" rtlCol="0">
              <a:spAutoFit/>
            </a:bodyPr>
            <a:lstStyle/>
            <a:p>
              <a:r>
                <a:rPr lang="en-CA" sz="1400" dirty="0" smtClean="0"/>
                <a:t>Ear canal</a:t>
              </a:r>
              <a:endParaRPr lang="en-CA" sz="1400" dirty="0"/>
            </a:p>
          </p:txBody>
        </p:sp>
        <p:cxnSp>
          <p:nvCxnSpPr>
            <p:cNvPr id="9" name="Straight Arrow Connector 8"/>
            <p:cNvCxnSpPr/>
            <p:nvPr/>
          </p:nvCxnSpPr>
          <p:spPr>
            <a:xfrm flipV="1">
              <a:off x="3059832" y="4077072"/>
              <a:ext cx="360040" cy="2880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4221088"/>
              <a:ext cx="979884" cy="307777"/>
            </a:xfrm>
            <a:prstGeom prst="rect">
              <a:avLst/>
            </a:prstGeom>
            <a:noFill/>
          </p:spPr>
          <p:txBody>
            <a:bodyPr wrap="none" rtlCol="0">
              <a:spAutoFit/>
            </a:bodyPr>
            <a:lstStyle/>
            <a:p>
              <a:r>
                <a:rPr lang="en-CA" sz="1400" dirty="0" smtClean="0"/>
                <a:t>Endoscope</a:t>
              </a:r>
              <a:endParaRPr lang="en-CA" sz="1400" dirty="0"/>
            </a:p>
          </p:txBody>
        </p:sp>
        <p:cxnSp>
          <p:nvCxnSpPr>
            <p:cNvPr id="11" name="Straight Arrow Connector 10"/>
            <p:cNvCxnSpPr/>
            <p:nvPr/>
          </p:nvCxnSpPr>
          <p:spPr>
            <a:xfrm flipH="1">
              <a:off x="4860032" y="3501008"/>
              <a:ext cx="720080"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80112" y="3068960"/>
              <a:ext cx="1872208" cy="523220"/>
            </a:xfrm>
            <a:prstGeom prst="rect">
              <a:avLst/>
            </a:prstGeom>
            <a:noFill/>
          </p:spPr>
          <p:txBody>
            <a:bodyPr wrap="square" rtlCol="0">
              <a:spAutoFit/>
            </a:bodyPr>
            <a:lstStyle/>
            <a:p>
              <a:r>
                <a:rPr lang="en-CA" sz="1400" dirty="0" smtClean="0"/>
                <a:t>TEES Instrument Prototype</a:t>
              </a:r>
              <a:endParaRPr lang="en-CA" sz="1400" dirty="0"/>
            </a:p>
          </p:txBody>
        </p:sp>
        <p:cxnSp>
          <p:nvCxnSpPr>
            <p:cNvPr id="17" name="Straight Arrow Connector 16"/>
            <p:cNvCxnSpPr/>
            <p:nvPr/>
          </p:nvCxnSpPr>
          <p:spPr>
            <a:xfrm flipH="1">
              <a:off x="3707904" y="1864569"/>
              <a:ext cx="360040" cy="2880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95936" y="1628800"/>
              <a:ext cx="1796902" cy="307777"/>
            </a:xfrm>
            <a:prstGeom prst="rect">
              <a:avLst/>
            </a:prstGeom>
            <a:noFill/>
          </p:spPr>
          <p:txBody>
            <a:bodyPr wrap="none" rtlCol="0">
              <a:spAutoFit/>
            </a:bodyPr>
            <a:lstStyle/>
            <a:p>
              <a:r>
                <a:rPr lang="en-CA" sz="1400" dirty="0" smtClean="0"/>
                <a:t>Temporal Bone Model</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55575" y="-144463"/>
            <a:ext cx="7368753" cy="5661695"/>
            <a:chOff x="155575" y="-144463"/>
            <a:chExt cx="7368753" cy="5661695"/>
          </a:xfrm>
        </p:grpSpPr>
        <p:sp>
          <p:nvSpPr>
            <p:cNvPr id="5" name="TextBox 4"/>
            <p:cNvSpPr txBox="1"/>
            <p:nvPr/>
          </p:nvSpPr>
          <p:spPr>
            <a:xfrm>
              <a:off x="1187624" y="764704"/>
              <a:ext cx="3096344" cy="648072"/>
            </a:xfrm>
            <a:prstGeom prst="rect">
              <a:avLst/>
            </a:prstGeom>
            <a:noFill/>
          </p:spPr>
          <p:txBody>
            <a:bodyPr wrap="square" rtlCol="0">
              <a:spAutoFit/>
            </a:bodyPr>
            <a:lstStyle/>
            <a:p>
              <a:r>
                <a:rPr lang="en-CA" sz="1200" dirty="0" smtClean="0"/>
                <a:t>Spiggle &amp; Theis Panetti Endoscopic/Microscopic Instrument Set for Middle Ear Surgery</a:t>
              </a:r>
              <a:endParaRPr lang="en-CA" sz="1200" dirty="0"/>
            </a:p>
          </p:txBody>
        </p:sp>
        <p:pic>
          <p:nvPicPr>
            <p:cNvPr id="1030" name="Picture 6" descr="panetti 3D"/>
            <p:cNvPicPr>
              <a:picLocks noChangeAspect="1" noChangeArrowheads="1"/>
            </p:cNvPicPr>
            <p:nvPr/>
          </p:nvPicPr>
          <p:blipFill>
            <a:blip r:embed="rId2" cstate="print"/>
            <a:srcRect l="3780" t="15428" r="3611" b="11287"/>
            <a:stretch>
              <a:fillRect/>
            </a:stretch>
          </p:blipFill>
          <p:spPr bwMode="auto">
            <a:xfrm>
              <a:off x="1259632" y="1484784"/>
              <a:ext cx="2520280" cy="977251"/>
            </a:xfrm>
            <a:prstGeom prst="rect">
              <a:avLst/>
            </a:prstGeom>
            <a:noFill/>
          </p:spPr>
        </p:pic>
        <p:grpSp>
          <p:nvGrpSpPr>
            <p:cNvPr id="17" name="Group 16"/>
            <p:cNvGrpSpPr/>
            <p:nvPr/>
          </p:nvGrpSpPr>
          <p:grpSpPr>
            <a:xfrm>
              <a:off x="3995936" y="836712"/>
              <a:ext cx="2952328" cy="1800201"/>
              <a:chOff x="3995936" y="1052736"/>
              <a:chExt cx="2952328" cy="1800201"/>
            </a:xfrm>
          </p:grpSpPr>
          <p:pic>
            <p:nvPicPr>
              <p:cNvPr id="3" name="Picture 2" descr="saug messer"/>
              <p:cNvPicPr/>
              <p:nvPr/>
            </p:nvPicPr>
            <p:blipFill>
              <a:blip r:embed="rId3" cstate="print"/>
              <a:srcRect l="20000" r="3333" b="40840"/>
              <a:stretch>
                <a:fillRect/>
              </a:stretch>
            </p:blipFill>
            <p:spPr bwMode="auto">
              <a:xfrm rot="5400000">
                <a:off x="3743907" y="1880829"/>
                <a:ext cx="1656185" cy="288032"/>
              </a:xfrm>
              <a:prstGeom prst="rect">
                <a:avLst/>
              </a:prstGeom>
              <a:noFill/>
              <a:ln w="9525">
                <a:noFill/>
                <a:miter lim="800000"/>
                <a:headEnd/>
                <a:tailEnd/>
              </a:ln>
            </p:spPr>
          </p:pic>
          <p:sp>
            <p:nvSpPr>
              <p:cNvPr id="8" name="TextBox 7"/>
              <p:cNvSpPr txBox="1"/>
              <p:nvPr/>
            </p:nvSpPr>
            <p:spPr>
              <a:xfrm>
                <a:off x="3995936" y="1052736"/>
                <a:ext cx="1257075" cy="261610"/>
              </a:xfrm>
              <a:prstGeom prst="rect">
                <a:avLst/>
              </a:prstGeom>
              <a:noFill/>
            </p:spPr>
            <p:txBody>
              <a:bodyPr wrap="none" rtlCol="0">
                <a:spAutoFit/>
              </a:bodyPr>
              <a:lstStyle/>
              <a:p>
                <a:r>
                  <a:rPr lang="en-CA" sz="1050" dirty="0" smtClean="0"/>
                  <a:t>Suction Knife, Oval</a:t>
                </a:r>
                <a:endParaRPr lang="en-CA" sz="1050" dirty="0"/>
              </a:p>
            </p:txBody>
          </p:sp>
          <p:grpSp>
            <p:nvGrpSpPr>
              <p:cNvPr id="14" name="Group 13"/>
              <p:cNvGrpSpPr/>
              <p:nvPr/>
            </p:nvGrpSpPr>
            <p:grpSpPr>
              <a:xfrm>
                <a:off x="5220072" y="1052736"/>
                <a:ext cx="1728192" cy="1800201"/>
                <a:chOff x="5724128" y="1052736"/>
                <a:chExt cx="1728192" cy="1800201"/>
              </a:xfrm>
            </p:grpSpPr>
            <p:pic>
              <p:nvPicPr>
                <p:cNvPr id="1026" name="Picture 2" descr="Saug dissektor trommelfell"/>
                <p:cNvPicPr>
                  <a:picLocks noChangeAspect="1" noChangeArrowheads="1"/>
                </p:cNvPicPr>
                <p:nvPr/>
              </p:nvPicPr>
              <p:blipFill>
                <a:blip r:embed="rId4" cstate="print"/>
                <a:srcRect l="19398" r="6243" b="41626"/>
                <a:stretch>
                  <a:fillRect/>
                </a:stretch>
              </p:blipFill>
              <p:spPr bwMode="auto">
                <a:xfrm rot="5400000">
                  <a:off x="5256076" y="1808820"/>
                  <a:ext cx="1656184" cy="432048"/>
                </a:xfrm>
                <a:prstGeom prst="rect">
                  <a:avLst/>
                </a:prstGeom>
                <a:noFill/>
              </p:spPr>
            </p:pic>
            <p:pic>
              <p:nvPicPr>
                <p:cNvPr id="1028" name="Picture 4" descr="Saug dissektor tympani"/>
                <p:cNvPicPr>
                  <a:picLocks noChangeAspect="1" noChangeArrowheads="1"/>
                </p:cNvPicPr>
                <p:nvPr/>
              </p:nvPicPr>
              <p:blipFill>
                <a:blip r:embed="rId5" cstate="print"/>
                <a:srcRect l="22771" r="2409" b="47984"/>
                <a:stretch>
                  <a:fillRect/>
                </a:stretch>
              </p:blipFill>
              <p:spPr bwMode="auto">
                <a:xfrm rot="5400000">
                  <a:off x="5724128" y="1844824"/>
                  <a:ext cx="1656185" cy="360041"/>
                </a:xfrm>
                <a:prstGeom prst="rect">
                  <a:avLst/>
                </a:prstGeom>
                <a:noFill/>
              </p:spPr>
            </p:pic>
            <p:sp>
              <p:nvSpPr>
                <p:cNvPr id="10" name="TextBox 9"/>
                <p:cNvSpPr txBox="1"/>
                <p:nvPr/>
              </p:nvSpPr>
              <p:spPr>
                <a:xfrm>
                  <a:off x="5724128" y="1052736"/>
                  <a:ext cx="1728192" cy="261610"/>
                </a:xfrm>
                <a:prstGeom prst="rect">
                  <a:avLst/>
                </a:prstGeom>
                <a:noFill/>
              </p:spPr>
              <p:txBody>
                <a:bodyPr wrap="square" rtlCol="0">
                  <a:spAutoFit/>
                </a:bodyPr>
                <a:lstStyle/>
                <a:p>
                  <a:r>
                    <a:rPr lang="en-CA" sz="1100" dirty="0" smtClean="0"/>
                    <a:t>Suction dissectors</a:t>
                  </a:r>
                  <a:endParaRPr lang="en-CA" sz="1100" dirty="0"/>
                </a:p>
              </p:txBody>
            </p:sp>
          </p:grpSp>
        </p:grpSp>
        <p:grpSp>
          <p:nvGrpSpPr>
            <p:cNvPr id="32" name="Group 31"/>
            <p:cNvGrpSpPr/>
            <p:nvPr/>
          </p:nvGrpSpPr>
          <p:grpSpPr>
            <a:xfrm>
              <a:off x="971600" y="2924944"/>
              <a:ext cx="2519906" cy="2561332"/>
              <a:chOff x="827584" y="3140968"/>
              <a:chExt cx="2519906" cy="2561332"/>
            </a:xfrm>
          </p:grpSpPr>
          <p:pic>
            <p:nvPicPr>
              <p:cNvPr id="12" name="Picture 11"/>
              <p:cNvPicPr/>
              <p:nvPr/>
            </p:nvPicPr>
            <p:blipFill>
              <a:blip r:embed="rId6" cstate="print"/>
              <a:stretch>
                <a:fillRect/>
              </a:stretch>
            </p:blipFill>
            <p:spPr>
              <a:xfrm>
                <a:off x="827584" y="3429000"/>
                <a:ext cx="2519906" cy="2273300"/>
              </a:xfrm>
              <a:prstGeom prst="rect">
                <a:avLst/>
              </a:prstGeom>
            </p:spPr>
          </p:pic>
          <p:sp>
            <p:nvSpPr>
              <p:cNvPr id="16" name="TextBox 15"/>
              <p:cNvSpPr txBox="1"/>
              <p:nvPr/>
            </p:nvSpPr>
            <p:spPr>
              <a:xfrm>
                <a:off x="899592" y="3140968"/>
                <a:ext cx="2395720" cy="276999"/>
              </a:xfrm>
              <a:prstGeom prst="rect">
                <a:avLst/>
              </a:prstGeom>
              <a:noFill/>
            </p:spPr>
            <p:txBody>
              <a:bodyPr wrap="none" rtlCol="0">
                <a:spAutoFit/>
              </a:bodyPr>
              <a:lstStyle/>
              <a:p>
                <a:r>
                  <a:rPr lang="en-CA" sz="1200" dirty="0" smtClean="0"/>
                  <a:t>Grace Medical IWGEES Instruments</a:t>
                </a:r>
                <a:endParaRPr lang="en-CA" sz="1200" dirty="0"/>
              </a:p>
            </p:txBody>
          </p:sp>
        </p:grpSp>
        <p:grpSp>
          <p:nvGrpSpPr>
            <p:cNvPr id="35" name="Group 34"/>
            <p:cNvGrpSpPr/>
            <p:nvPr/>
          </p:nvGrpSpPr>
          <p:grpSpPr>
            <a:xfrm>
              <a:off x="3563888" y="2924944"/>
              <a:ext cx="2952328" cy="1944215"/>
              <a:chOff x="4211960" y="3140968"/>
              <a:chExt cx="2952328" cy="1944215"/>
            </a:xfrm>
          </p:grpSpPr>
          <p:grpSp>
            <p:nvGrpSpPr>
              <p:cNvPr id="23" name="Group 22"/>
              <p:cNvGrpSpPr/>
              <p:nvPr/>
            </p:nvGrpSpPr>
            <p:grpSpPr>
              <a:xfrm>
                <a:off x="4283968" y="3573016"/>
                <a:ext cx="2196844" cy="1512167"/>
                <a:chOff x="4283968" y="3284984"/>
                <a:chExt cx="2196844" cy="1512167"/>
              </a:xfrm>
            </p:grpSpPr>
            <p:pic>
              <p:nvPicPr>
                <p:cNvPr id="1032" name="Picture 8"/>
                <p:cNvPicPr>
                  <a:picLocks noChangeAspect="1" noChangeArrowheads="1"/>
                </p:cNvPicPr>
                <p:nvPr/>
              </p:nvPicPr>
              <p:blipFill>
                <a:blip r:embed="rId7" cstate="print"/>
                <a:srcRect/>
                <a:stretch>
                  <a:fillRect/>
                </a:stretch>
              </p:blipFill>
              <p:spPr bwMode="auto">
                <a:xfrm rot="5400000">
                  <a:off x="4642669" y="3792264"/>
                  <a:ext cx="1438275" cy="571500"/>
                </a:xfrm>
                <a:prstGeom prst="rect">
                  <a:avLst/>
                </a:prstGeom>
                <a:noFill/>
                <a:ln w="9525">
                  <a:noFill/>
                  <a:miter lim="800000"/>
                  <a:headEnd/>
                  <a:tailEnd/>
                </a:ln>
              </p:spPr>
            </p:pic>
            <p:pic>
              <p:nvPicPr>
                <p:cNvPr id="1031" name="Picture 7"/>
                <p:cNvPicPr>
                  <a:picLocks noChangeAspect="1" noChangeArrowheads="1"/>
                </p:cNvPicPr>
                <p:nvPr/>
              </p:nvPicPr>
              <p:blipFill>
                <a:blip r:embed="rId8" cstate="print"/>
                <a:srcRect/>
                <a:stretch>
                  <a:fillRect/>
                </a:stretch>
              </p:blipFill>
              <p:spPr bwMode="auto">
                <a:xfrm rot="5400000">
                  <a:off x="3951734" y="3761234"/>
                  <a:ext cx="1438275" cy="485775"/>
                </a:xfrm>
                <a:prstGeom prst="rect">
                  <a:avLst/>
                </a:prstGeom>
                <a:noFill/>
                <a:ln w="9525">
                  <a:noFill/>
                  <a:miter lim="800000"/>
                  <a:headEnd/>
                  <a:tailEnd/>
                </a:ln>
              </p:spPr>
            </p:pic>
            <p:sp>
              <p:nvSpPr>
                <p:cNvPr id="19" name="TextBox 18"/>
                <p:cNvSpPr txBox="1"/>
                <p:nvPr/>
              </p:nvSpPr>
              <p:spPr>
                <a:xfrm>
                  <a:off x="4283968" y="3284984"/>
                  <a:ext cx="1306768" cy="253916"/>
                </a:xfrm>
                <a:prstGeom prst="rect">
                  <a:avLst/>
                </a:prstGeom>
                <a:noFill/>
              </p:spPr>
              <p:txBody>
                <a:bodyPr wrap="none" rtlCol="0">
                  <a:spAutoFit/>
                </a:bodyPr>
                <a:lstStyle/>
                <a:p>
                  <a:r>
                    <a:rPr lang="en-CA" sz="1050" dirty="0" smtClean="0"/>
                    <a:t>Thomassin Dissector</a:t>
                  </a:r>
                  <a:endParaRPr lang="en-CA" sz="1050" dirty="0"/>
                </a:p>
              </p:txBody>
            </p:sp>
            <p:pic>
              <p:nvPicPr>
                <p:cNvPr id="1033" name="Picture 9"/>
                <p:cNvPicPr>
                  <a:picLocks noChangeAspect="1" noChangeArrowheads="1"/>
                </p:cNvPicPr>
                <p:nvPr/>
              </p:nvPicPr>
              <p:blipFill>
                <a:blip r:embed="rId9" cstate="print"/>
                <a:srcRect/>
                <a:stretch>
                  <a:fillRect/>
                </a:stretch>
              </p:blipFill>
              <p:spPr bwMode="auto">
                <a:xfrm rot="5400000">
                  <a:off x="5371703" y="3709417"/>
                  <a:ext cx="1409700" cy="704850"/>
                </a:xfrm>
                <a:prstGeom prst="rect">
                  <a:avLst/>
                </a:prstGeom>
                <a:noFill/>
                <a:ln w="9525">
                  <a:noFill/>
                  <a:miter lim="800000"/>
                  <a:headEnd/>
                  <a:tailEnd/>
                </a:ln>
              </p:spPr>
            </p:pic>
            <p:sp>
              <p:nvSpPr>
                <p:cNvPr id="22" name="TextBox 21"/>
                <p:cNvSpPr txBox="1"/>
                <p:nvPr/>
              </p:nvSpPr>
              <p:spPr>
                <a:xfrm>
                  <a:off x="5868144" y="3284984"/>
                  <a:ext cx="612668" cy="253916"/>
                </a:xfrm>
                <a:prstGeom prst="rect">
                  <a:avLst/>
                </a:prstGeom>
                <a:noFill/>
              </p:spPr>
              <p:txBody>
                <a:bodyPr wrap="none" rtlCol="0">
                  <a:spAutoFit/>
                </a:bodyPr>
                <a:lstStyle/>
                <a:p>
                  <a:r>
                    <a:rPr lang="en-CA" sz="1050" dirty="0" smtClean="0"/>
                    <a:t>Forceps</a:t>
                  </a:r>
                  <a:endParaRPr lang="en-CA" sz="1050" dirty="0"/>
                </a:p>
              </p:txBody>
            </p:sp>
          </p:grpSp>
          <p:sp>
            <p:nvSpPr>
              <p:cNvPr id="24" name="TextBox 23"/>
              <p:cNvSpPr txBox="1"/>
              <p:nvPr/>
            </p:nvSpPr>
            <p:spPr>
              <a:xfrm>
                <a:off x="4211960" y="3140968"/>
                <a:ext cx="2952328" cy="461665"/>
              </a:xfrm>
              <a:prstGeom prst="rect">
                <a:avLst/>
              </a:prstGeom>
              <a:noFill/>
            </p:spPr>
            <p:txBody>
              <a:bodyPr wrap="square" rtlCol="0">
                <a:spAutoFit/>
              </a:bodyPr>
              <a:lstStyle/>
              <a:p>
                <a:r>
                  <a:rPr lang="en-CA" sz="1200" dirty="0" smtClean="0"/>
                  <a:t>Karl Storz Middle Instrument Set for Endoscopic Middle Ear Surgery</a:t>
                </a:r>
                <a:endParaRPr lang="en-CA" sz="1200" dirty="0"/>
              </a:p>
            </p:txBody>
          </p:sp>
        </p:grpSp>
        <p:sp>
          <p:nvSpPr>
            <p:cNvPr id="1035" name="AutoShape 11"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1037" name="AutoShape 13"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grpSp>
          <p:nvGrpSpPr>
            <p:cNvPr id="36" name="Group 35"/>
            <p:cNvGrpSpPr/>
            <p:nvPr/>
          </p:nvGrpSpPr>
          <p:grpSpPr>
            <a:xfrm>
              <a:off x="6084168" y="2996952"/>
              <a:ext cx="1224136" cy="1982991"/>
              <a:chOff x="6948264" y="2852936"/>
              <a:chExt cx="1224136" cy="1982991"/>
            </a:xfrm>
          </p:grpSpPr>
          <p:pic>
            <p:nvPicPr>
              <p:cNvPr id="1038" name="Picture 14" descr="C:\Users\arushri swarup\Downloads\image.png"/>
              <p:cNvPicPr>
                <a:picLocks noChangeAspect="1" noChangeArrowheads="1"/>
              </p:cNvPicPr>
              <p:nvPr/>
            </p:nvPicPr>
            <p:blipFill>
              <a:blip r:embed="rId10" cstate="print"/>
              <a:srcRect l="8456" t="18929" r="35733" b="55043"/>
              <a:stretch>
                <a:fillRect/>
              </a:stretch>
            </p:blipFill>
            <p:spPr bwMode="auto">
              <a:xfrm rot="5400000">
                <a:off x="7164288" y="3789040"/>
                <a:ext cx="1512168" cy="504056"/>
              </a:xfrm>
              <a:prstGeom prst="rect">
                <a:avLst/>
              </a:prstGeom>
              <a:noFill/>
            </p:spPr>
          </p:pic>
          <p:pic>
            <p:nvPicPr>
              <p:cNvPr id="1039" name="Picture 15" descr="C:\Users\arushri swarup\Downloads\image (1).png"/>
              <p:cNvPicPr>
                <a:picLocks noChangeAspect="1" noChangeArrowheads="1"/>
              </p:cNvPicPr>
              <p:nvPr/>
            </p:nvPicPr>
            <p:blipFill>
              <a:blip r:embed="rId11" cstate="print"/>
              <a:srcRect l="39953" t="23972" r="1443" b="60648"/>
              <a:stretch>
                <a:fillRect/>
              </a:stretch>
            </p:blipFill>
            <p:spPr bwMode="auto">
              <a:xfrm rot="5400000">
                <a:off x="6532832" y="3916440"/>
                <a:ext cx="1550943" cy="288032"/>
              </a:xfrm>
              <a:prstGeom prst="rect">
                <a:avLst/>
              </a:prstGeom>
              <a:noFill/>
            </p:spPr>
          </p:pic>
          <p:sp>
            <p:nvSpPr>
              <p:cNvPr id="29" name="TextBox 28"/>
              <p:cNvSpPr txBox="1"/>
              <p:nvPr/>
            </p:nvSpPr>
            <p:spPr>
              <a:xfrm>
                <a:off x="6948264" y="2852936"/>
                <a:ext cx="936104" cy="415498"/>
              </a:xfrm>
              <a:prstGeom prst="rect">
                <a:avLst/>
              </a:prstGeom>
              <a:noFill/>
            </p:spPr>
            <p:txBody>
              <a:bodyPr wrap="square" rtlCol="0">
                <a:spAutoFit/>
              </a:bodyPr>
              <a:lstStyle/>
              <a:p>
                <a:r>
                  <a:rPr lang="en-CA" sz="1050" dirty="0" smtClean="0"/>
                  <a:t>Derlacki Mobilizer</a:t>
                </a:r>
                <a:endParaRPr lang="en-CA" sz="1050" dirty="0"/>
              </a:p>
            </p:txBody>
          </p:sp>
          <p:sp>
            <p:nvSpPr>
              <p:cNvPr id="30" name="TextBox 29"/>
              <p:cNvSpPr txBox="1"/>
              <p:nvPr/>
            </p:nvSpPr>
            <p:spPr>
              <a:xfrm>
                <a:off x="7596336" y="2852936"/>
                <a:ext cx="576064" cy="432048"/>
              </a:xfrm>
              <a:prstGeom prst="rect">
                <a:avLst/>
              </a:prstGeom>
              <a:noFill/>
            </p:spPr>
            <p:txBody>
              <a:bodyPr wrap="square" rtlCol="0">
                <a:spAutoFit/>
              </a:bodyPr>
              <a:lstStyle/>
              <a:p>
                <a:r>
                  <a:rPr lang="en-CA" sz="1050" dirty="0" smtClean="0"/>
                  <a:t>Rosen Needle</a:t>
                </a:r>
                <a:endParaRPr lang="en-CA" sz="1050" dirty="0"/>
              </a:p>
            </p:txBody>
          </p:sp>
        </p:grpSp>
        <p:sp>
          <p:nvSpPr>
            <p:cNvPr id="31" name="Rectangle 30"/>
            <p:cNvSpPr/>
            <p:nvPr/>
          </p:nvSpPr>
          <p:spPr>
            <a:xfrm>
              <a:off x="971600" y="620688"/>
              <a:ext cx="6552728" cy="22322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971600" y="2852936"/>
              <a:ext cx="2592288"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3563888" y="2852936"/>
              <a:ext cx="2376264"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5940152" y="2852936"/>
              <a:ext cx="1584176"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1835696" y="5589240"/>
            <a:ext cx="4608512" cy="4131900"/>
          </a:xfrm>
          <a:prstGeom prst="rect">
            <a:avLst/>
          </a:prstGeom>
          <a:noFill/>
        </p:spPr>
        <p:txBody>
          <a:bodyPr wrap="square" rtlCol="0">
            <a:spAutoFit/>
          </a:bodyPr>
          <a:lstStyle/>
          <a:p>
            <a:r>
              <a:rPr lang="en-CA" sz="1050" dirty="0" smtClean="0"/>
              <a:t>These are different sets of endoscopic ear surgery instruments. The Spiggle &amp; Theis Panetti set incorporates suction along the shaft of its instruments in order to allow for two functionalities, suction and dissecting or suction and cutting, in one tool, eliminating the need to switch between a suction instrument and dissection instrument or knife. Grace Medical and Karl Storz have similar suction capabilities but the PI has preferred the curves of the Panetti set. Many instruments have a curve at the tip in order to reach the middle of the endoscopic field of view, which does not occur for straight-shaft instruments as the ear canal constricts the movement of instruments. The Thomassin dissector, Derlacki Mobilizer and Rosen Needle are frequently used by the PI to position grafts and dissect tissue as their respective tip shapes are preferred to manipulate tissue effectively. The Rosen Needle tip curvature allows for dissecting tissue that is attached to the ear drum as the tip shape compliments the curvature of the ear drum, and when the needle is rotated axially, the tip follows a trajectory which is useful to manipulate tissue without having to translate the tool which would cause the instrument shaft to collide with the endoscope or ear canal wall. Other companies such as Bausch and Lomb, Medtronic  and </a:t>
            </a:r>
            <a:r>
              <a:rPr lang="en-CA" sz="1050" dirty="0" err="1" smtClean="0"/>
              <a:t>Sklar</a:t>
            </a:r>
            <a:r>
              <a:rPr lang="en-CA" sz="1050" dirty="0" smtClean="0"/>
              <a:t> also have endoscopic ear surgery instruments.  </a:t>
            </a:r>
          </a:p>
          <a:p>
            <a:r>
              <a:rPr lang="en-CA" sz="1050" u="sng" dirty="0" smtClean="0">
                <a:hlinkClick r:id="rId12"/>
              </a:rPr>
              <a:t>http://www.sklarcorp.com/instrument-sets/plastic-surgery/sinus-endoscopy-set.html</a:t>
            </a:r>
            <a:r>
              <a:rPr lang="en-US" sz="1050" dirty="0" smtClean="0"/>
              <a:t> </a:t>
            </a:r>
          </a:p>
          <a:p>
            <a:endParaRPr lang="en-US" sz="1050" dirty="0" smtClean="0"/>
          </a:p>
          <a:p>
            <a:endParaRPr lang="en-CA" sz="1050" dirty="0" smtClean="0"/>
          </a:p>
          <a:p>
            <a:endParaRPr lang="en-CA" sz="1050" dirty="0" smtClean="0"/>
          </a:p>
          <a:p>
            <a:endParaRPr lang="en-CA" sz="1050" dirty="0" smtClean="0"/>
          </a:p>
          <a:p>
            <a:endParaRPr lang="en-CA"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13176"/>
            <a:ext cx="4970846" cy="1223412"/>
          </a:xfrm>
          <a:prstGeom prst="rect">
            <a:avLst/>
          </a:prstGeom>
          <a:noFill/>
        </p:spPr>
        <p:txBody>
          <a:bodyPr wrap="square" rtlCol="0">
            <a:spAutoFit/>
          </a:bodyPr>
          <a:lstStyle/>
          <a:p>
            <a:r>
              <a:rPr lang="en-US" sz="1050" dirty="0" smtClean="0"/>
              <a:t>Here are two examples of current instruments that are steerable. The </a:t>
            </a:r>
            <a:r>
              <a:rPr lang="en-US" sz="1050" dirty="0" err="1" smtClean="0"/>
              <a:t>vitreoretinal</a:t>
            </a:r>
            <a:r>
              <a:rPr lang="en-US" sz="1050" dirty="0" smtClean="0"/>
              <a:t> laser probes are used to deliver laser energy to the retina for therapy. The slider at the handle allows the surgeon to push out the </a:t>
            </a:r>
            <a:r>
              <a:rPr lang="en-US" sz="1050" dirty="0" err="1" smtClean="0"/>
              <a:t>preshaped</a:t>
            </a:r>
            <a:r>
              <a:rPr lang="en-US" sz="1050" dirty="0" smtClean="0"/>
              <a:t> 90</a:t>
            </a:r>
            <a:r>
              <a:rPr lang="en-US" sz="1050" baseline="30000" dirty="0" smtClean="0"/>
              <a:t>o</a:t>
            </a:r>
            <a:r>
              <a:rPr lang="en-US" sz="1050" dirty="0" smtClean="0"/>
              <a:t> </a:t>
            </a:r>
            <a:r>
              <a:rPr lang="en-US" sz="1050" dirty="0" err="1" smtClean="0"/>
              <a:t>nitinol</a:t>
            </a:r>
            <a:r>
              <a:rPr lang="en-US" sz="1050" dirty="0" smtClean="0"/>
              <a:t> tip. The surgical instrument is a manually </a:t>
            </a:r>
            <a:r>
              <a:rPr lang="en-US" sz="1050" dirty="0" err="1" smtClean="0"/>
              <a:t>engageable</a:t>
            </a:r>
            <a:r>
              <a:rPr lang="en-US" sz="1050" dirty="0" smtClean="0"/>
              <a:t> handle + steerable tip with pin joints. </a:t>
            </a:r>
            <a:endParaRPr lang="en-US" sz="1050" dirty="0" smtClean="0">
              <a:hlinkClick r:id="rId2"/>
            </a:endParaRPr>
          </a:p>
          <a:p>
            <a:r>
              <a:rPr lang="en-US" sz="1050" u="sng" dirty="0" smtClean="0">
                <a:hlinkClick r:id="rId2"/>
              </a:rPr>
              <a:t>http://salientmed.com/solution/endoprobe-handpieces/</a:t>
            </a:r>
            <a:r>
              <a:rPr lang="en-US" sz="1050" dirty="0" smtClean="0"/>
              <a:t> </a:t>
            </a:r>
            <a:endParaRPr lang="en-US" sz="1050" u="sng" dirty="0" smtClean="0">
              <a:hlinkClick r:id="rId3"/>
            </a:endParaRPr>
          </a:p>
          <a:p>
            <a:r>
              <a:rPr lang="en-US" sz="1050" u="sng" dirty="0" smtClean="0">
                <a:hlinkClick r:id="rId3"/>
              </a:rPr>
              <a:t>https://patents.google.com/patent/US7766904B2/en?q=endoprobe&amp;q=adjustable&amp;q=flexible</a:t>
            </a:r>
            <a:r>
              <a:rPr lang="en-US" sz="1050" dirty="0" smtClean="0"/>
              <a:t> </a:t>
            </a:r>
            <a:r>
              <a:rPr lang="en-CA" sz="1050" u="sng" dirty="0" smtClean="0">
                <a:hlinkClick r:id="rId4"/>
              </a:rPr>
              <a:t>https://www.google.com/patents/US5454827</a:t>
            </a:r>
            <a:r>
              <a:rPr lang="en-US" sz="1050" dirty="0" smtClean="0"/>
              <a:t> </a:t>
            </a:r>
            <a:endParaRPr lang="en-CA" sz="1050" dirty="0"/>
          </a:p>
        </p:txBody>
      </p:sp>
      <p:grpSp>
        <p:nvGrpSpPr>
          <p:cNvPr id="9" name="Group 8"/>
          <p:cNvGrpSpPr/>
          <p:nvPr/>
        </p:nvGrpSpPr>
        <p:grpSpPr>
          <a:xfrm>
            <a:off x="899592" y="1124744"/>
            <a:ext cx="5655564" cy="3722221"/>
            <a:chOff x="899592" y="1124744"/>
            <a:chExt cx="5655564" cy="3722221"/>
          </a:xfrm>
        </p:grpSpPr>
        <p:pic>
          <p:nvPicPr>
            <p:cNvPr id="2" name="Picture 1"/>
            <p:cNvPicPr/>
            <p:nvPr/>
          </p:nvPicPr>
          <p:blipFill>
            <a:blip r:embed="rId5" cstate="print"/>
            <a:stretch>
              <a:fillRect/>
            </a:stretch>
          </p:blipFill>
          <p:spPr>
            <a:xfrm>
              <a:off x="899592" y="1844824"/>
              <a:ext cx="3249976" cy="1572557"/>
            </a:xfrm>
            <a:prstGeom prst="rect">
              <a:avLst/>
            </a:prstGeom>
          </p:spPr>
        </p:pic>
        <p:pic>
          <p:nvPicPr>
            <p:cNvPr id="3" name="Picture 2"/>
            <p:cNvPicPr/>
            <p:nvPr/>
          </p:nvPicPr>
          <p:blipFill>
            <a:blip r:embed="rId6" cstate="print"/>
            <a:stretch>
              <a:fillRect/>
            </a:stretch>
          </p:blipFill>
          <p:spPr>
            <a:xfrm>
              <a:off x="1043608" y="3573016"/>
              <a:ext cx="3249976" cy="1273949"/>
            </a:xfrm>
            <a:prstGeom prst="rect">
              <a:avLst/>
            </a:prstGeom>
          </p:spPr>
        </p:pic>
        <p:sp>
          <p:nvSpPr>
            <p:cNvPr id="4" name="TextBox 3"/>
            <p:cNvSpPr txBox="1"/>
            <p:nvPr/>
          </p:nvSpPr>
          <p:spPr>
            <a:xfrm>
              <a:off x="2771800" y="1124744"/>
              <a:ext cx="2256643" cy="369332"/>
            </a:xfrm>
            <a:prstGeom prst="rect">
              <a:avLst/>
            </a:prstGeom>
            <a:noFill/>
          </p:spPr>
          <p:txBody>
            <a:bodyPr wrap="none" rtlCol="0">
              <a:spAutoFit/>
            </a:bodyPr>
            <a:lstStyle/>
            <a:p>
              <a:r>
                <a:rPr lang="en-CA" dirty="0" smtClean="0"/>
                <a:t>Steerable Instruments</a:t>
              </a:r>
              <a:endParaRPr lang="en-CA" dirty="0"/>
            </a:p>
          </p:txBody>
        </p:sp>
        <p:sp>
          <p:nvSpPr>
            <p:cNvPr id="6" name="Rectangle 5"/>
            <p:cNvSpPr/>
            <p:nvPr/>
          </p:nvSpPr>
          <p:spPr>
            <a:xfrm>
              <a:off x="1619672" y="1556792"/>
              <a:ext cx="1805879" cy="276999"/>
            </a:xfrm>
            <a:prstGeom prst="rect">
              <a:avLst/>
            </a:prstGeom>
          </p:spPr>
          <p:txBody>
            <a:bodyPr wrap="none">
              <a:spAutoFit/>
            </a:bodyPr>
            <a:lstStyle/>
            <a:p>
              <a:r>
                <a:rPr lang="en-US" sz="1200" dirty="0" smtClean="0"/>
                <a:t>Vitreoretinal laser probes </a:t>
              </a:r>
              <a:endParaRPr lang="en-CA" sz="1200" dirty="0"/>
            </a:p>
          </p:txBody>
        </p:sp>
        <p:pic>
          <p:nvPicPr>
            <p:cNvPr id="7" name="Picture 6"/>
            <p:cNvPicPr/>
            <p:nvPr/>
          </p:nvPicPr>
          <p:blipFill>
            <a:blip r:embed="rId7" cstate="print"/>
            <a:stretch>
              <a:fillRect/>
            </a:stretch>
          </p:blipFill>
          <p:spPr>
            <a:xfrm rot="5400000">
              <a:off x="4585949" y="1686859"/>
              <a:ext cx="1595217" cy="2343196"/>
            </a:xfrm>
            <a:prstGeom prst="rect">
              <a:avLst/>
            </a:prstGeom>
          </p:spPr>
        </p:pic>
        <p:sp>
          <p:nvSpPr>
            <p:cNvPr id="8" name="Rectangle 7"/>
            <p:cNvSpPr/>
            <p:nvPr/>
          </p:nvSpPr>
          <p:spPr>
            <a:xfrm>
              <a:off x="4716016" y="1628800"/>
              <a:ext cx="1394805" cy="276999"/>
            </a:xfrm>
            <a:prstGeom prst="rect">
              <a:avLst/>
            </a:prstGeom>
          </p:spPr>
          <p:txBody>
            <a:bodyPr wrap="none">
              <a:spAutoFit/>
            </a:bodyPr>
            <a:lstStyle/>
            <a:p>
              <a:r>
                <a:rPr lang="en-US" sz="1200" dirty="0" smtClean="0"/>
                <a:t>Surgical Instrument</a:t>
              </a:r>
              <a:endParaRPr lang="en-CA" sz="12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99592" y="980728"/>
            <a:ext cx="5904656" cy="2376264"/>
            <a:chOff x="755576" y="1196752"/>
            <a:chExt cx="5904656" cy="2376264"/>
          </a:xfrm>
        </p:grpSpPr>
        <p:pic>
          <p:nvPicPr>
            <p:cNvPr id="3" name="Picture 2"/>
            <p:cNvPicPr/>
            <p:nvPr/>
          </p:nvPicPr>
          <p:blipFill>
            <a:blip r:embed="rId2" cstate="print"/>
            <a:srcRect b="13889"/>
            <a:stretch>
              <a:fillRect/>
            </a:stretch>
          </p:blipFill>
          <p:spPr>
            <a:xfrm>
              <a:off x="755576" y="1196752"/>
              <a:ext cx="3044588" cy="2376264"/>
            </a:xfrm>
            <a:prstGeom prst="rect">
              <a:avLst/>
            </a:prstGeom>
          </p:spPr>
        </p:pic>
        <p:pic>
          <p:nvPicPr>
            <p:cNvPr id="4" name="Picture 3"/>
            <p:cNvPicPr/>
            <p:nvPr/>
          </p:nvPicPr>
          <p:blipFill>
            <a:blip r:embed="rId3" cstate="print"/>
            <a:srcRect l="2382" t="2672" r="2345" b="17153"/>
            <a:stretch>
              <a:fillRect/>
            </a:stretch>
          </p:blipFill>
          <p:spPr>
            <a:xfrm>
              <a:off x="3779912" y="1268760"/>
              <a:ext cx="2880320" cy="2160240"/>
            </a:xfrm>
            <a:prstGeom prst="rect">
              <a:avLst/>
            </a:prstGeom>
          </p:spPr>
        </p:pic>
      </p:grpSp>
      <p:sp>
        <p:nvSpPr>
          <p:cNvPr id="5" name="TextBox 4"/>
          <p:cNvSpPr txBox="1"/>
          <p:nvPr/>
        </p:nvSpPr>
        <p:spPr>
          <a:xfrm>
            <a:off x="1187624" y="4437112"/>
            <a:ext cx="6408712" cy="2031325"/>
          </a:xfrm>
          <a:prstGeom prst="rect">
            <a:avLst/>
          </a:prstGeom>
          <a:noFill/>
        </p:spPr>
        <p:txBody>
          <a:bodyPr wrap="square" rtlCol="0">
            <a:spAutoFit/>
          </a:bodyPr>
          <a:lstStyle/>
          <a:p>
            <a:r>
              <a:rPr lang="en-CA" dirty="0" err="1" smtClean="0"/>
              <a:t>Dewaele</a:t>
            </a:r>
            <a:r>
              <a:rPr lang="en-CA" dirty="0" smtClean="0"/>
              <a:t> et al. describes an instrument that consists of a </a:t>
            </a:r>
            <a:r>
              <a:rPr lang="en-CA" dirty="0" err="1" smtClean="0"/>
              <a:t>nitinol</a:t>
            </a:r>
            <a:r>
              <a:rPr lang="en-CA" dirty="0" smtClean="0"/>
              <a:t> tube that has been laser-cut in a pattern that enables a surgeon to steer the tip (distal end) by flexing the other end that is held in their hand (proximal end). The controllable flexible instrument presented here also has a </a:t>
            </a:r>
            <a:r>
              <a:rPr lang="en-CA" dirty="0" err="1" smtClean="0"/>
              <a:t>nitinol</a:t>
            </a:r>
            <a:r>
              <a:rPr lang="en-CA" dirty="0" smtClean="0"/>
              <a:t> tube tip that is laser cut. However, it is steered by pulling on a cable, rather than bending the proximal end.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11560" y="836712"/>
            <a:ext cx="6912223" cy="2736304"/>
            <a:chOff x="611560" y="836712"/>
            <a:chExt cx="6912223" cy="2736304"/>
          </a:xfrm>
        </p:grpSpPr>
        <p:pic>
          <p:nvPicPr>
            <p:cNvPr id="2050" name="Picture 2"/>
            <p:cNvPicPr>
              <a:picLocks noChangeAspect="1" noChangeArrowheads="1"/>
            </p:cNvPicPr>
            <p:nvPr/>
          </p:nvPicPr>
          <p:blipFill>
            <a:blip r:embed="rId2" cstate="print"/>
            <a:srcRect l="16280" t="12209" r="38369" b="12500"/>
            <a:stretch>
              <a:fillRect/>
            </a:stretch>
          </p:blipFill>
          <p:spPr bwMode="auto">
            <a:xfrm>
              <a:off x="611560" y="908720"/>
              <a:ext cx="3450212" cy="2664296"/>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b="22612"/>
            <a:stretch>
              <a:fillRect/>
            </a:stretch>
          </p:blipFill>
          <p:spPr bwMode="auto">
            <a:xfrm>
              <a:off x="4067944" y="836712"/>
              <a:ext cx="3455839" cy="2664296"/>
            </a:xfrm>
            <a:prstGeom prst="rect">
              <a:avLst/>
            </a:prstGeom>
            <a:noFill/>
            <a:ln w="9525">
              <a:noFill/>
              <a:miter lim="800000"/>
              <a:headEnd/>
              <a:tailEnd/>
            </a:ln>
          </p:spPr>
        </p:pic>
      </p:grpSp>
      <p:sp>
        <p:nvSpPr>
          <p:cNvPr id="4" name="TextBox 3"/>
          <p:cNvSpPr txBox="1"/>
          <p:nvPr/>
        </p:nvSpPr>
        <p:spPr>
          <a:xfrm>
            <a:off x="539552" y="5301208"/>
            <a:ext cx="5832648" cy="2862322"/>
          </a:xfrm>
          <a:prstGeom prst="rect">
            <a:avLst/>
          </a:prstGeom>
          <a:noFill/>
        </p:spPr>
        <p:txBody>
          <a:bodyPr wrap="square" rtlCol="0">
            <a:spAutoFit/>
          </a:bodyPr>
          <a:lstStyle/>
          <a:p>
            <a:r>
              <a:rPr lang="en-CA" dirty="0" smtClean="0"/>
              <a:t>This shows an overview of the steerable robot-assisted  micromanipulation device for the middle ear. The left panel shows the robot with the tool extending downward out of it, and the right panel shows the surgeon </a:t>
            </a:r>
            <a:r>
              <a:rPr lang="en-CA" dirty="0" err="1" smtClean="0"/>
              <a:t>teleoperating</a:t>
            </a:r>
            <a:r>
              <a:rPr lang="en-CA" dirty="0" smtClean="0"/>
              <a:t> by gripping the ‘distal dexterity robot’.  The gripper consists of forceps, attached to the </a:t>
            </a:r>
            <a:r>
              <a:rPr lang="en-CA" dirty="0" err="1" smtClean="0"/>
              <a:t>cannula</a:t>
            </a:r>
            <a:r>
              <a:rPr lang="en-CA" dirty="0" smtClean="0"/>
              <a:t> which is a </a:t>
            </a:r>
            <a:r>
              <a:rPr lang="en-CA" dirty="0" err="1" smtClean="0"/>
              <a:t>nitinol</a:t>
            </a:r>
            <a:r>
              <a:rPr lang="en-CA" dirty="0" smtClean="0"/>
              <a:t> tube which is shape set to a permanent radius of curvature of 7.5mm. The </a:t>
            </a:r>
            <a:r>
              <a:rPr lang="en-CA" dirty="0" err="1" smtClean="0"/>
              <a:t>cannula</a:t>
            </a:r>
            <a:r>
              <a:rPr lang="en-CA" dirty="0" smtClean="0"/>
              <a:t> can retract into the stem where the instrument assumes a straight position. As the </a:t>
            </a:r>
            <a:r>
              <a:rPr lang="en-CA" dirty="0" err="1" smtClean="0"/>
              <a:t>cannula</a:t>
            </a:r>
            <a:r>
              <a:rPr lang="en-CA" dirty="0" smtClean="0"/>
              <a:t> extends out of the stem, the tip assumes a curved shape.</a:t>
            </a:r>
            <a:endParaRPr lang="en-CA"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980728"/>
            <a:ext cx="8767477" cy="4843478"/>
            <a:chOff x="121682" y="1382639"/>
            <a:chExt cx="8767477" cy="4843478"/>
          </a:xfrm>
        </p:grpSpPr>
        <p:grpSp>
          <p:nvGrpSpPr>
            <p:cNvPr id="18" name="Group 17"/>
            <p:cNvGrpSpPr/>
            <p:nvPr/>
          </p:nvGrpSpPr>
          <p:grpSpPr>
            <a:xfrm>
              <a:off x="121682" y="1382639"/>
              <a:ext cx="8767477" cy="4843478"/>
              <a:chOff x="2339752" y="2718212"/>
              <a:chExt cx="5146980" cy="2843382"/>
            </a:xfrm>
          </p:grpSpPr>
          <p:pic>
            <p:nvPicPr>
              <p:cNvPr id="3" name="Picture 2" descr="C:\Users\arushri swarup\Downloads\C152-FF1.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3576" y="2718212"/>
                <a:ext cx="1732095" cy="1502876"/>
              </a:xfrm>
              <a:prstGeom prst="rect">
                <a:avLst/>
              </a:prstGeom>
              <a:noFill/>
              <a:ln w="9525">
                <a:noFill/>
                <a:miter lim="800000"/>
                <a:headEnd/>
                <a:tailEnd/>
              </a:ln>
            </p:spPr>
          </p:pic>
          <p:pic>
            <p:nvPicPr>
              <p:cNvPr id="4" name="Picture 3" descr="http://www.sinuscentro.com.br/iwgees/camera.jpg"/>
              <p:cNvPicPr/>
              <p:nvPr/>
            </p:nvPicPr>
            <p:blipFill rotWithShape="1">
              <a:blip r:embed="rId3" cstate="print">
                <a:extLst>
                  <a:ext uri="{28A0092B-C50C-407E-A947-70E740481C1C}">
                    <a14:useLocalDpi xmlns:a14="http://schemas.microsoft.com/office/drawing/2010/main" val="0"/>
                  </a:ext>
                </a:extLst>
              </a:blip>
              <a:srcRect r="23365" b="15924"/>
              <a:stretch/>
            </p:blipFill>
            <p:spPr bwMode="auto">
              <a:xfrm>
                <a:off x="2356809" y="4221088"/>
                <a:ext cx="1697625" cy="1298234"/>
              </a:xfrm>
              <a:prstGeom prst="rect">
                <a:avLst/>
              </a:prstGeom>
              <a:noFill/>
              <a:ln w="9525">
                <a:noFill/>
                <a:miter lim="800000"/>
                <a:headEnd/>
                <a:tailEnd/>
              </a:ln>
            </p:spPr>
          </p:pic>
          <p:cxnSp>
            <p:nvCxnSpPr>
              <p:cNvPr id="11" name="Straight Connector 10"/>
              <p:cNvCxnSpPr/>
              <p:nvPr/>
            </p:nvCxnSpPr>
            <p:spPr>
              <a:xfrm>
                <a:off x="4176909" y="2718212"/>
                <a:ext cx="0" cy="2843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39752" y="2718213"/>
                <a:ext cx="5040560" cy="28433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Connector 13"/>
              <p:cNvCxnSpPr/>
              <p:nvPr/>
            </p:nvCxnSpPr>
            <p:spPr>
              <a:xfrm flipH="1">
                <a:off x="2339752" y="422108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91307" y="2749569"/>
                <a:ext cx="301686" cy="369332"/>
              </a:xfrm>
              <a:prstGeom prst="rect">
                <a:avLst/>
              </a:prstGeom>
              <a:noFill/>
            </p:spPr>
            <p:txBody>
              <a:bodyPr wrap="none" rtlCol="0">
                <a:spAutoFit/>
              </a:bodyPr>
              <a:lstStyle/>
              <a:p>
                <a:r>
                  <a:rPr lang="en-CA" dirty="0" smtClean="0"/>
                  <a:t>1</a:t>
                </a:r>
                <a:endParaRPr lang="en-CA" dirty="0"/>
              </a:p>
            </p:txBody>
          </p:sp>
          <p:sp>
            <p:nvSpPr>
              <p:cNvPr id="16" name="TextBox 15"/>
              <p:cNvSpPr txBox="1"/>
              <p:nvPr/>
            </p:nvSpPr>
            <p:spPr>
              <a:xfrm>
                <a:off x="3875223" y="4221088"/>
                <a:ext cx="301686" cy="369332"/>
              </a:xfrm>
              <a:prstGeom prst="rect">
                <a:avLst/>
              </a:prstGeom>
              <a:noFill/>
            </p:spPr>
            <p:txBody>
              <a:bodyPr wrap="none" rtlCol="0">
                <a:spAutoFit/>
              </a:bodyPr>
              <a:lstStyle/>
              <a:p>
                <a:r>
                  <a:rPr lang="en-CA" dirty="0" smtClean="0"/>
                  <a:t>2</a:t>
                </a:r>
                <a:endParaRPr lang="en-CA" dirty="0"/>
              </a:p>
            </p:txBody>
          </p:sp>
          <p:sp>
            <p:nvSpPr>
              <p:cNvPr id="17" name="TextBox 16"/>
              <p:cNvSpPr txBox="1"/>
              <p:nvPr/>
            </p:nvSpPr>
            <p:spPr>
              <a:xfrm>
                <a:off x="7185046" y="2718212"/>
                <a:ext cx="301686" cy="369332"/>
              </a:xfrm>
              <a:prstGeom prst="rect">
                <a:avLst/>
              </a:prstGeom>
              <a:noFill/>
            </p:spPr>
            <p:txBody>
              <a:bodyPr wrap="none" rtlCol="0">
                <a:spAutoFit/>
              </a:bodyPr>
              <a:lstStyle/>
              <a:p>
                <a:r>
                  <a:rPr lang="en-CA" dirty="0" smtClean="0"/>
                  <a:t>3</a:t>
                </a:r>
                <a:endParaRPr lang="en-CA" dirty="0"/>
              </a:p>
            </p:txBody>
          </p:sp>
        </p:grpSp>
        <p:grpSp>
          <p:nvGrpSpPr>
            <p:cNvPr id="13" name="Group 12"/>
            <p:cNvGrpSpPr/>
            <p:nvPr/>
          </p:nvGrpSpPr>
          <p:grpSpPr>
            <a:xfrm>
              <a:off x="3285491" y="1712904"/>
              <a:ext cx="5413593" cy="4459530"/>
              <a:chOff x="1356066" y="1177762"/>
              <a:chExt cx="5733880" cy="4723372"/>
            </a:xfrm>
          </p:grpSpPr>
          <p:pic>
            <p:nvPicPr>
              <p:cNvPr id="20" name="Picture 30"/>
              <p:cNvPicPr>
                <a:picLocks noChangeAspect="1" noChangeArrowheads="1"/>
              </p:cNvPicPr>
              <p:nvPr/>
            </p:nvPicPr>
            <p:blipFill>
              <a:blip r:embed="rId4" cstate="print"/>
              <a:srcRect l="2225" t="2145" r="723" b="3304"/>
              <a:stretch>
                <a:fillRect/>
              </a:stretch>
            </p:blipFill>
            <p:spPr bwMode="auto">
              <a:xfrm>
                <a:off x="4569666" y="1177762"/>
                <a:ext cx="2520280" cy="2377891"/>
              </a:xfrm>
              <a:prstGeom prst="rect">
                <a:avLst/>
              </a:prstGeom>
              <a:noFill/>
            </p:spPr>
          </p:pic>
          <p:pic>
            <p:nvPicPr>
              <p:cNvPr id="19" name="Picture 26" descr="http://drpaulose.com/wp-content/uploads/mastoidectomy-jubilee11.jpg"/>
              <p:cNvPicPr>
                <a:picLocks noChangeAspect="1" noChangeArrowheads="1"/>
              </p:cNvPicPr>
              <p:nvPr/>
            </p:nvPicPr>
            <p:blipFill>
              <a:blip r:embed="rId5" cstate="print"/>
              <a:srcRect r="1585" b="2193"/>
              <a:stretch>
                <a:fillRect/>
              </a:stretch>
            </p:blipFill>
            <p:spPr bwMode="auto">
              <a:xfrm>
                <a:off x="1356066" y="1196132"/>
                <a:ext cx="3164867" cy="2359521"/>
              </a:xfrm>
              <a:prstGeom prst="rect">
                <a:avLst/>
              </a:prstGeom>
              <a:noFill/>
            </p:spPr>
          </p:pic>
          <p:pic>
            <p:nvPicPr>
              <p:cNvPr id="21" name="Picture 3" descr="https://www.e-ceo.org/upload/thumbnails/ceo-2016-00080f1.gif"/>
              <p:cNvPicPr>
                <a:picLocks noChangeAspect="1" noChangeArrowheads="1"/>
              </p:cNvPicPr>
              <p:nvPr/>
            </p:nvPicPr>
            <p:blipFill>
              <a:blip r:embed="rId6" cstate="print"/>
              <a:srcRect/>
              <a:stretch>
                <a:fillRect/>
              </a:stretch>
            </p:blipFill>
            <p:spPr bwMode="auto">
              <a:xfrm>
                <a:off x="1356066" y="3682097"/>
                <a:ext cx="3161345" cy="2204622"/>
              </a:xfrm>
              <a:prstGeom prst="rect">
                <a:avLst/>
              </a:prstGeom>
              <a:noFill/>
            </p:spPr>
          </p:pic>
          <p:pic>
            <p:nvPicPr>
              <p:cNvPr id="22" name="Picture 20" descr="Endoscopic vs. microscopic middle ear surgery diagram"/>
              <p:cNvPicPr>
                <a:picLocks noChangeAspect="1" noChangeArrowheads="1"/>
              </p:cNvPicPr>
              <p:nvPr/>
            </p:nvPicPr>
            <p:blipFill rotWithShape="1">
              <a:blip r:embed="rId7" cstate="print"/>
              <a:srcRect b="10130"/>
              <a:stretch/>
            </p:blipFill>
            <p:spPr bwMode="auto">
              <a:xfrm>
                <a:off x="4690745" y="3667682"/>
                <a:ext cx="2068438" cy="2233452"/>
              </a:xfrm>
              <a:prstGeom prst="rect">
                <a:avLst/>
              </a:prstGeom>
              <a:noFill/>
            </p:spPr>
          </p:pic>
          <p:sp>
            <p:nvSpPr>
              <p:cNvPr id="23" name="TextBox 22"/>
              <p:cNvSpPr txBox="1"/>
              <p:nvPr/>
            </p:nvSpPr>
            <p:spPr>
              <a:xfrm>
                <a:off x="4230062" y="3141465"/>
                <a:ext cx="287349" cy="369332"/>
              </a:xfrm>
              <a:prstGeom prst="rect">
                <a:avLst/>
              </a:prstGeom>
              <a:noFill/>
            </p:spPr>
            <p:txBody>
              <a:bodyPr wrap="square" rtlCol="0">
                <a:spAutoFit/>
              </a:bodyPr>
              <a:lstStyle/>
              <a:p>
                <a:r>
                  <a:rPr lang="en-CA" b="1" dirty="0" smtClean="0">
                    <a:solidFill>
                      <a:schemeClr val="bg1"/>
                    </a:solidFill>
                  </a:rPr>
                  <a:t>A</a:t>
                </a:r>
                <a:endParaRPr lang="en-CA" sz="2800" b="1" dirty="0">
                  <a:solidFill>
                    <a:schemeClr val="bg1"/>
                  </a:solidFill>
                </a:endParaRPr>
              </a:p>
            </p:txBody>
          </p:sp>
          <p:sp>
            <p:nvSpPr>
              <p:cNvPr id="24" name="TextBox 23"/>
              <p:cNvSpPr txBox="1"/>
              <p:nvPr/>
            </p:nvSpPr>
            <p:spPr>
              <a:xfrm>
                <a:off x="6775436" y="3141465"/>
                <a:ext cx="314510" cy="369332"/>
              </a:xfrm>
              <a:prstGeom prst="rect">
                <a:avLst/>
              </a:prstGeom>
              <a:noFill/>
            </p:spPr>
            <p:txBody>
              <a:bodyPr wrap="none" rtlCol="0">
                <a:spAutoFit/>
              </a:bodyPr>
              <a:lstStyle/>
              <a:p>
                <a:r>
                  <a:rPr lang="en-CA" b="1" dirty="0" smtClean="0">
                    <a:solidFill>
                      <a:schemeClr val="bg1"/>
                    </a:solidFill>
                  </a:rPr>
                  <a:t>B</a:t>
                </a:r>
                <a:endParaRPr lang="en-CA" b="1" dirty="0">
                  <a:solidFill>
                    <a:schemeClr val="bg1"/>
                  </a:solidFill>
                </a:endParaRPr>
              </a:p>
            </p:txBody>
          </p:sp>
          <p:sp>
            <p:nvSpPr>
              <p:cNvPr id="25" name="TextBox 24"/>
              <p:cNvSpPr txBox="1"/>
              <p:nvPr/>
            </p:nvSpPr>
            <p:spPr>
              <a:xfrm>
                <a:off x="4223006" y="5500986"/>
                <a:ext cx="306494" cy="369332"/>
              </a:xfrm>
              <a:prstGeom prst="rect">
                <a:avLst/>
              </a:prstGeom>
              <a:noFill/>
            </p:spPr>
            <p:txBody>
              <a:bodyPr wrap="none" rtlCol="0">
                <a:spAutoFit/>
              </a:bodyPr>
              <a:lstStyle/>
              <a:p>
                <a:r>
                  <a:rPr lang="en-CA" b="1" dirty="0" smtClean="0">
                    <a:solidFill>
                      <a:schemeClr val="bg1"/>
                    </a:solidFill>
                  </a:rPr>
                  <a:t>C</a:t>
                </a:r>
                <a:endParaRPr lang="en-CA" b="1" dirty="0">
                  <a:solidFill>
                    <a:schemeClr val="bg1"/>
                  </a:solidFill>
                </a:endParaRPr>
              </a:p>
            </p:txBody>
          </p:sp>
          <p:sp>
            <p:nvSpPr>
              <p:cNvPr id="26" name="TextBox 25"/>
              <p:cNvSpPr txBox="1"/>
              <p:nvPr/>
            </p:nvSpPr>
            <p:spPr>
              <a:xfrm>
                <a:off x="6581695" y="5393056"/>
                <a:ext cx="330540" cy="369332"/>
              </a:xfrm>
              <a:prstGeom prst="rect">
                <a:avLst/>
              </a:prstGeom>
              <a:noFill/>
            </p:spPr>
            <p:txBody>
              <a:bodyPr wrap="none" rtlCol="0">
                <a:spAutoFit/>
              </a:bodyPr>
              <a:lstStyle/>
              <a:p>
                <a:r>
                  <a:rPr lang="en-CA" b="1" dirty="0" smtClean="0"/>
                  <a:t>D</a:t>
                </a:r>
                <a:endParaRPr lang="en-CA" b="1" dirty="0"/>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547664" y="476672"/>
            <a:ext cx="4896544" cy="5832648"/>
            <a:chOff x="1547664" y="476672"/>
            <a:chExt cx="4896544" cy="5832648"/>
          </a:xfrm>
        </p:grpSpPr>
        <p:pic>
          <p:nvPicPr>
            <p:cNvPr id="1026" name="Picture 2"/>
            <p:cNvPicPr>
              <a:picLocks noChangeAspect="1" noChangeArrowheads="1"/>
            </p:cNvPicPr>
            <p:nvPr/>
          </p:nvPicPr>
          <p:blipFill>
            <a:blip r:embed="rId2" cstate="print"/>
            <a:srcRect l="55733" r="11342" b="30105"/>
            <a:stretch>
              <a:fillRect/>
            </a:stretch>
          </p:blipFill>
          <p:spPr bwMode="auto">
            <a:xfrm rot="5400000">
              <a:off x="5148065" y="1124743"/>
              <a:ext cx="864094" cy="1584176"/>
            </a:xfrm>
            <a:prstGeom prst="rect">
              <a:avLst/>
            </a:prstGeom>
            <a:noFill/>
            <a:ln w="9525">
              <a:noFill/>
              <a:miter lim="800000"/>
              <a:headEnd/>
              <a:tailEnd/>
            </a:ln>
          </p:spPr>
        </p:pic>
        <p:pic>
          <p:nvPicPr>
            <p:cNvPr id="3" name="Picture 2"/>
            <p:cNvPicPr>
              <a:picLocks noChangeAspect="1" noChangeArrowheads="1"/>
            </p:cNvPicPr>
            <p:nvPr/>
          </p:nvPicPr>
          <p:blipFill>
            <a:blip r:embed="rId2" cstate="print"/>
            <a:srcRect l="6278" r="59194" b="27883"/>
            <a:stretch>
              <a:fillRect/>
            </a:stretch>
          </p:blipFill>
          <p:spPr bwMode="auto">
            <a:xfrm rot="5400000">
              <a:off x="4818343" y="2462577"/>
              <a:ext cx="792088" cy="1428790"/>
            </a:xfrm>
            <a:prstGeom prst="rect">
              <a:avLst/>
            </a:prstGeom>
            <a:noFill/>
            <a:ln w="9525">
              <a:noFill/>
              <a:miter lim="800000"/>
              <a:headEnd/>
              <a:tailEnd/>
            </a:ln>
          </p:spPr>
        </p:pic>
        <p:pic>
          <p:nvPicPr>
            <p:cNvPr id="4" name="Picture 3"/>
            <p:cNvPicPr/>
            <p:nvPr/>
          </p:nvPicPr>
          <p:blipFill rotWithShape="1">
            <a:blip r:embed="rId3" cstate="print"/>
            <a:srcRect l="17948" t="20513" r="36372" b="63675"/>
            <a:stretch/>
          </p:blipFill>
          <p:spPr bwMode="auto">
            <a:xfrm>
              <a:off x="1691680" y="1196752"/>
              <a:ext cx="2808312" cy="648072"/>
            </a:xfrm>
            <a:prstGeom prst="rect">
              <a:avLst/>
            </a:prstGeom>
            <a:ln>
              <a:noFill/>
            </a:ln>
            <a:extLst>
              <a:ext uri="{53640926-AAD7-44D8-BBD7-CCE9431645EC}">
                <a14:shadowObscured xmlns:a14="http://schemas.microsoft.com/office/drawing/2010/main"/>
              </a:ext>
            </a:extLst>
          </p:spPr>
        </p:pic>
        <p:pic>
          <p:nvPicPr>
            <p:cNvPr id="1027" name="Picture 3"/>
            <p:cNvPicPr>
              <a:picLocks noChangeAspect="1" noChangeArrowheads="1"/>
            </p:cNvPicPr>
            <p:nvPr/>
          </p:nvPicPr>
          <p:blipFill>
            <a:blip r:embed="rId4" cstate="print"/>
            <a:srcRect l="12698" r="10211" b="24373"/>
            <a:stretch>
              <a:fillRect/>
            </a:stretch>
          </p:blipFill>
          <p:spPr bwMode="auto">
            <a:xfrm>
              <a:off x="2123728" y="3501008"/>
              <a:ext cx="4248472" cy="2426633"/>
            </a:xfrm>
            <a:prstGeom prst="rect">
              <a:avLst/>
            </a:prstGeom>
            <a:noFill/>
            <a:ln w="9525">
              <a:noFill/>
              <a:miter lim="800000"/>
              <a:headEnd/>
              <a:tailEnd/>
            </a:ln>
          </p:spPr>
        </p:pic>
        <p:pic>
          <p:nvPicPr>
            <p:cNvPr id="9" name="Picture 8"/>
            <p:cNvPicPr/>
            <p:nvPr/>
          </p:nvPicPr>
          <p:blipFill rotWithShape="1">
            <a:blip r:embed="rId3" cstate="print"/>
            <a:srcRect l="17948" t="34568" r="36372" b="48998"/>
            <a:stretch/>
          </p:blipFill>
          <p:spPr bwMode="auto">
            <a:xfrm>
              <a:off x="1547664" y="2564904"/>
              <a:ext cx="2808312" cy="673569"/>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2699792" y="836712"/>
              <a:ext cx="2465996" cy="369332"/>
            </a:xfrm>
            <a:prstGeom prst="rect">
              <a:avLst/>
            </a:prstGeom>
            <a:noFill/>
          </p:spPr>
          <p:txBody>
            <a:bodyPr wrap="none" rtlCol="0">
              <a:spAutoFit/>
            </a:bodyPr>
            <a:lstStyle/>
            <a:p>
              <a:r>
                <a:rPr lang="en-CA" dirty="0" smtClean="0"/>
                <a:t>Rectangular Notch Wrist</a:t>
              </a:r>
              <a:endParaRPr lang="en-CA" dirty="0"/>
            </a:p>
          </p:txBody>
        </p:sp>
        <p:sp>
          <p:nvSpPr>
            <p:cNvPr id="11" name="TextBox 10"/>
            <p:cNvSpPr txBox="1"/>
            <p:nvPr/>
          </p:nvSpPr>
          <p:spPr>
            <a:xfrm>
              <a:off x="1907704" y="2276872"/>
              <a:ext cx="4217501" cy="369332"/>
            </a:xfrm>
            <a:prstGeom prst="rect">
              <a:avLst/>
            </a:prstGeom>
            <a:noFill/>
          </p:spPr>
          <p:txBody>
            <a:bodyPr wrap="none" rtlCol="0">
              <a:spAutoFit/>
            </a:bodyPr>
            <a:lstStyle/>
            <a:p>
              <a:r>
                <a:rPr lang="en-CA" dirty="0" smtClean="0"/>
                <a:t>Contact-Aided Compliant Mechanism Wrist</a:t>
              </a:r>
              <a:endParaRPr lang="en-CA" dirty="0"/>
            </a:p>
          </p:txBody>
        </p:sp>
        <p:cxnSp>
          <p:nvCxnSpPr>
            <p:cNvPr id="13" name="Straight Connector 12"/>
            <p:cNvCxnSpPr/>
            <p:nvPr/>
          </p:nvCxnSpPr>
          <p:spPr>
            <a:xfrm>
              <a:off x="1835696" y="2276872"/>
              <a:ext cx="4608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835696" y="476672"/>
              <a:ext cx="4608512" cy="58326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 name="TextBox 16"/>
          <p:cNvSpPr txBox="1"/>
          <p:nvPr/>
        </p:nvSpPr>
        <p:spPr>
          <a:xfrm>
            <a:off x="7164288" y="2492896"/>
            <a:ext cx="2880320" cy="3693319"/>
          </a:xfrm>
          <a:prstGeom prst="rect">
            <a:avLst/>
          </a:prstGeom>
          <a:noFill/>
        </p:spPr>
        <p:txBody>
          <a:bodyPr wrap="square" rtlCol="0">
            <a:spAutoFit/>
          </a:bodyPr>
          <a:lstStyle/>
          <a:p>
            <a:r>
              <a:rPr lang="en-CA" dirty="0" smtClean="0"/>
              <a:t>Eastwood et al. describes the two wrists that are presented in this report. The top panel shows the simple, rectangular notched wrist geometry. This is the geometry used for manufacturing prototype 1. The bottom panel shows the contact-aided compliant notched tube, which was laser cut into a </a:t>
            </a:r>
            <a:r>
              <a:rPr lang="en-CA" dirty="0" err="1" smtClean="0"/>
              <a:t>nitinol</a:t>
            </a:r>
            <a:r>
              <a:rPr lang="en-CA" dirty="0" smtClean="0"/>
              <a:t> tube to manufacture prototype 2.  </a:t>
            </a:r>
            <a:endParaRPr lang="en-CA"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6876256" y="764704"/>
            <a:ext cx="2044754" cy="2929721"/>
            <a:chOff x="2051720" y="1844824"/>
            <a:chExt cx="2044754" cy="2929721"/>
          </a:xfrm>
        </p:grpSpPr>
        <p:pic>
          <p:nvPicPr>
            <p:cNvPr id="2" name="Picture 1"/>
            <p:cNvPicPr>
              <a:picLocks noChangeAspect="1"/>
            </p:cNvPicPr>
            <p:nvPr/>
          </p:nvPicPr>
          <p:blipFill>
            <a:blip r:embed="rId3" cstate="print"/>
            <a:stretch>
              <a:fillRect/>
            </a:stretch>
          </p:blipFill>
          <p:spPr>
            <a:xfrm flipV="1">
              <a:off x="2051720" y="1844824"/>
              <a:ext cx="2044754" cy="834335"/>
            </a:xfrm>
            <a:prstGeom prst="rect">
              <a:avLst/>
            </a:prstGeom>
          </p:spPr>
        </p:pic>
        <p:grpSp>
          <p:nvGrpSpPr>
            <p:cNvPr id="33" name="Group 32"/>
            <p:cNvGrpSpPr/>
            <p:nvPr/>
          </p:nvGrpSpPr>
          <p:grpSpPr>
            <a:xfrm>
              <a:off x="2063878" y="2614305"/>
              <a:ext cx="2032596" cy="2160240"/>
              <a:chOff x="6507832" y="2168860"/>
              <a:chExt cx="2032596" cy="2160240"/>
            </a:xfrm>
          </p:grpSpPr>
          <p:pic>
            <p:nvPicPr>
              <p:cNvPr id="34" name="Picture 33"/>
              <p:cNvPicPr>
                <a:picLocks noChangeAspect="1"/>
              </p:cNvPicPr>
              <p:nvPr/>
            </p:nvPicPr>
            <p:blipFill rotWithShape="1">
              <a:blip r:embed="rId4" cstate="print"/>
              <a:srcRect l="75263" t="11812" b="23757"/>
              <a:stretch/>
            </p:blipFill>
            <p:spPr>
              <a:xfrm>
                <a:off x="6507832" y="2168860"/>
                <a:ext cx="2032596" cy="2160240"/>
              </a:xfrm>
              <a:prstGeom prst="rect">
                <a:avLst/>
              </a:prstGeom>
            </p:spPr>
          </p:pic>
          <p:cxnSp>
            <p:nvCxnSpPr>
              <p:cNvPr id="35" name="Straight Connector 34"/>
              <p:cNvCxnSpPr/>
              <p:nvPr/>
            </p:nvCxnSpPr>
            <p:spPr>
              <a:xfrm>
                <a:off x="7092280" y="3284984"/>
                <a:ext cx="936104" cy="0"/>
              </a:xfrm>
              <a:prstGeom prst="line">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092280" y="2348880"/>
                <a:ext cx="936104" cy="936104"/>
              </a:xfrm>
              <a:prstGeom prst="line">
                <a:avLst/>
              </a:prstGeom>
              <a:ln w="3810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rot="1041013">
                <a:off x="7070014" y="3067118"/>
                <a:ext cx="304166" cy="428579"/>
              </a:xfrm>
              <a:prstGeom prst="arc">
                <a:avLst>
                  <a:gd name="adj1" fmla="val 16200000"/>
                  <a:gd name="adj2" fmla="val 20680720"/>
                </a:avLst>
              </a:prstGeom>
              <a:noFill/>
              <a:ln w="127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7316488" y="3047399"/>
                <a:ext cx="720080" cy="261610"/>
              </a:xfrm>
              <a:prstGeom prst="rect">
                <a:avLst/>
              </a:prstGeom>
              <a:noFill/>
            </p:spPr>
            <p:txBody>
              <a:bodyPr wrap="square" rtlCol="0">
                <a:spAutoFit/>
              </a:bodyPr>
              <a:lstStyle/>
              <a:p>
                <a:r>
                  <a:rPr lang="en-US" sz="1100" dirty="0" smtClean="0">
                    <a:solidFill>
                      <a:srgbClr val="00B0F0"/>
                    </a:solidFill>
                  </a:rPr>
                  <a:t>45</a:t>
                </a:r>
                <a:r>
                  <a:rPr lang="en-US" sz="1100" baseline="30000" dirty="0" smtClean="0">
                    <a:solidFill>
                      <a:srgbClr val="00B0F0"/>
                    </a:solidFill>
                  </a:rPr>
                  <a:t>o</a:t>
                </a:r>
                <a:endParaRPr lang="en-US" sz="1100" baseline="30000" dirty="0">
                  <a:solidFill>
                    <a:srgbClr val="00B0F0"/>
                  </a:solidFill>
                </a:endParaRPr>
              </a:p>
            </p:txBody>
          </p:sp>
          <p:cxnSp>
            <p:nvCxnSpPr>
              <p:cNvPr id="39" name="Straight Connector 38"/>
              <p:cNvCxnSpPr/>
              <p:nvPr/>
            </p:nvCxnSpPr>
            <p:spPr>
              <a:xfrm flipV="1">
                <a:off x="7581589" y="2907293"/>
                <a:ext cx="80392" cy="80392"/>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7468691" y="2894808"/>
                <a:ext cx="415675" cy="390176"/>
              </a:xfrm>
              <a:prstGeom prst="line">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559414" y="2795325"/>
                <a:ext cx="107798" cy="118001"/>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42" name="Arc 41"/>
              <p:cNvSpPr/>
              <p:nvPr/>
            </p:nvSpPr>
            <p:spPr>
              <a:xfrm rot="1041013">
                <a:off x="7624645" y="3047313"/>
                <a:ext cx="304166" cy="428579"/>
              </a:xfrm>
              <a:prstGeom prst="arc">
                <a:avLst>
                  <a:gd name="adj1" fmla="val 13932508"/>
                  <a:gd name="adj2" fmla="val 19903480"/>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7647050" y="2828338"/>
                <a:ext cx="720080" cy="261610"/>
              </a:xfrm>
              <a:prstGeom prst="rect">
                <a:avLst/>
              </a:prstGeom>
              <a:noFill/>
            </p:spPr>
            <p:txBody>
              <a:bodyPr wrap="square" rtlCol="0">
                <a:spAutoFit/>
              </a:bodyPr>
              <a:lstStyle/>
              <a:p>
                <a:r>
                  <a:rPr lang="en-US" sz="1100" dirty="0" smtClean="0"/>
                  <a:t>135</a:t>
                </a:r>
                <a:r>
                  <a:rPr lang="en-US" sz="1100" baseline="30000" dirty="0" smtClean="0"/>
                  <a:t>o</a:t>
                </a:r>
                <a:endParaRPr lang="en-US" sz="1100" baseline="30000" dirty="0"/>
              </a:p>
            </p:txBody>
          </p:sp>
        </p:grpSp>
      </p:grpSp>
      <p:grpSp>
        <p:nvGrpSpPr>
          <p:cNvPr id="12" name="Group 11"/>
          <p:cNvGrpSpPr/>
          <p:nvPr/>
        </p:nvGrpSpPr>
        <p:grpSpPr>
          <a:xfrm>
            <a:off x="769516" y="2353010"/>
            <a:ext cx="4906464" cy="3358606"/>
            <a:chOff x="1033688" y="2412724"/>
            <a:chExt cx="4906464" cy="3358606"/>
          </a:xfrm>
        </p:grpSpPr>
        <p:grpSp>
          <p:nvGrpSpPr>
            <p:cNvPr id="56" name="Group 55"/>
            <p:cNvGrpSpPr/>
            <p:nvPr/>
          </p:nvGrpSpPr>
          <p:grpSpPr>
            <a:xfrm>
              <a:off x="1033688" y="2412724"/>
              <a:ext cx="4906464" cy="3358606"/>
              <a:chOff x="1033688" y="2412724"/>
              <a:chExt cx="4906464" cy="3358606"/>
            </a:xfrm>
          </p:grpSpPr>
          <p:grpSp>
            <p:nvGrpSpPr>
              <p:cNvPr id="50" name="Group 49"/>
              <p:cNvGrpSpPr/>
              <p:nvPr/>
            </p:nvGrpSpPr>
            <p:grpSpPr>
              <a:xfrm>
                <a:off x="1907704" y="2708921"/>
                <a:ext cx="4032448" cy="2808312"/>
                <a:chOff x="1907704" y="2708921"/>
                <a:chExt cx="4032448" cy="2808312"/>
              </a:xfrm>
            </p:grpSpPr>
            <p:pic>
              <p:nvPicPr>
                <p:cNvPr id="46" name="Picture 45"/>
                <p:cNvPicPr/>
                <p:nvPr/>
              </p:nvPicPr>
              <p:blipFill rotWithShape="1">
                <a:blip r:embed="rId5" cstate="print"/>
                <a:srcRect l="17495" t="9152" r="866" b="15132"/>
                <a:stretch/>
              </p:blipFill>
              <p:spPr>
                <a:xfrm>
                  <a:off x="1907704" y="2708921"/>
                  <a:ext cx="4032448" cy="2808312"/>
                </a:xfrm>
                <a:prstGeom prst="rect">
                  <a:avLst/>
                </a:prstGeom>
              </p:spPr>
            </p:pic>
            <p:cxnSp>
              <p:nvCxnSpPr>
                <p:cNvPr id="48" name="Straight Arrow Connector 47"/>
                <p:cNvCxnSpPr/>
                <p:nvPr/>
              </p:nvCxnSpPr>
              <p:spPr>
                <a:xfrm>
                  <a:off x="2432579" y="3828813"/>
                  <a:ext cx="1663895" cy="53629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1033688" y="4365104"/>
                <a:ext cx="864660" cy="307777"/>
              </a:xfrm>
              <a:prstGeom prst="rect">
                <a:avLst/>
              </a:prstGeom>
              <a:noFill/>
            </p:spPr>
            <p:txBody>
              <a:bodyPr wrap="none" rtlCol="0">
                <a:spAutoFit/>
              </a:bodyPr>
              <a:lstStyle/>
              <a:p>
                <a:r>
                  <a:rPr lang="en-US" sz="1400" dirty="0" smtClean="0"/>
                  <a:t>Ear Canal</a:t>
                </a:r>
                <a:endParaRPr lang="en-US" sz="1400" dirty="0"/>
              </a:p>
            </p:txBody>
          </p:sp>
          <p:sp>
            <p:nvSpPr>
              <p:cNvPr id="54" name="TextBox 53"/>
              <p:cNvSpPr txBox="1"/>
              <p:nvPr/>
            </p:nvSpPr>
            <p:spPr>
              <a:xfrm>
                <a:off x="2648978" y="5463553"/>
                <a:ext cx="1058926" cy="307777"/>
              </a:xfrm>
              <a:prstGeom prst="rect">
                <a:avLst/>
              </a:prstGeom>
              <a:noFill/>
            </p:spPr>
            <p:txBody>
              <a:bodyPr wrap="square" rtlCol="0">
                <a:spAutoFit/>
              </a:bodyPr>
              <a:lstStyle/>
              <a:p>
                <a:r>
                  <a:rPr lang="en-US" sz="1400" smtClean="0"/>
                  <a:t>Ear Drum</a:t>
                </a:r>
                <a:endParaRPr lang="en-US" sz="1400" dirty="0"/>
              </a:p>
            </p:txBody>
          </p:sp>
          <p:sp>
            <p:nvSpPr>
              <p:cNvPr id="55" name="TextBox 54"/>
              <p:cNvSpPr txBox="1"/>
              <p:nvPr/>
            </p:nvSpPr>
            <p:spPr>
              <a:xfrm>
                <a:off x="3857981" y="2412724"/>
                <a:ext cx="1400623" cy="307777"/>
              </a:xfrm>
              <a:prstGeom prst="rect">
                <a:avLst/>
              </a:prstGeom>
              <a:noFill/>
            </p:spPr>
            <p:txBody>
              <a:bodyPr wrap="square" rtlCol="0">
                <a:spAutoFit/>
              </a:bodyPr>
              <a:lstStyle/>
              <a:p>
                <a:r>
                  <a:rPr lang="en-US" sz="1400" dirty="0" smtClean="0"/>
                  <a:t>Ossicles</a:t>
                </a:r>
                <a:endParaRPr lang="en-US" sz="1400" dirty="0"/>
              </a:p>
            </p:txBody>
          </p:sp>
        </p:grpSp>
        <p:cxnSp>
          <p:nvCxnSpPr>
            <p:cNvPr id="4" name="Straight Arrow Connector 3"/>
            <p:cNvCxnSpPr/>
            <p:nvPr/>
          </p:nvCxnSpPr>
          <p:spPr>
            <a:xfrm flipH="1">
              <a:off x="2972950" y="2674334"/>
              <a:ext cx="950978" cy="7386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648978" y="4941168"/>
              <a:ext cx="273199" cy="522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835800" y="4067909"/>
              <a:ext cx="216024" cy="1089283"/>
              <a:chOff x="1907704" y="4113077"/>
              <a:chExt cx="216024" cy="1089283"/>
            </a:xfrm>
          </p:grpSpPr>
          <p:cxnSp>
            <p:nvCxnSpPr>
              <p:cNvPr id="8" name="Straight Connector 7"/>
              <p:cNvCxnSpPr>
                <a:stCxn id="46" idx="1"/>
              </p:cNvCxnSpPr>
              <p:nvPr/>
            </p:nvCxnSpPr>
            <p:spPr>
              <a:xfrm>
                <a:off x="1907704" y="4113077"/>
                <a:ext cx="0" cy="10892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6" idx="1"/>
              </p:cNvCxnSpPr>
              <p:nvPr/>
            </p:nvCxnSpPr>
            <p:spPr>
              <a:xfrm>
                <a:off x="1907704" y="4113077"/>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907704" y="5202360"/>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7656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75942" y="2780928"/>
            <a:ext cx="5605813" cy="2518410"/>
            <a:chOff x="775942" y="2780928"/>
            <a:chExt cx="5605813" cy="2518410"/>
          </a:xfrm>
        </p:grpSpPr>
        <p:pic>
          <p:nvPicPr>
            <p:cNvPr id="2" name="Picture 1" descr="Committee%20Meeting/sinus%20tympani.png"/>
            <p:cNvPicPr/>
            <p:nvPr/>
          </p:nvPicPr>
          <p:blipFill rotWithShape="1">
            <a:blip r:embed="rId2" cstate="print">
              <a:extLst>
                <a:ext uri="{28A0092B-C50C-407E-A947-70E740481C1C}">
                  <a14:useLocalDpi xmlns:a14="http://schemas.microsoft.com/office/drawing/2010/main" val="0"/>
                </a:ext>
              </a:extLst>
            </a:blip>
            <a:srcRect l="14020" t="223" r="12890"/>
            <a:stretch/>
          </p:blipFill>
          <p:spPr bwMode="auto">
            <a:xfrm>
              <a:off x="775942" y="2780928"/>
              <a:ext cx="3260158" cy="2518410"/>
            </a:xfrm>
            <a:prstGeom prst="rect">
              <a:avLst/>
            </a:prstGeom>
            <a:noFill/>
            <a:ln>
              <a:noFill/>
            </a:ln>
            <a:extLst>
              <a:ext uri="{53640926-AAD7-44D8-BBD7-CCE9431645EC}">
                <a14:shadowObscured xmlns:a14="http://schemas.microsoft.com/office/drawing/2010/main"/>
              </a:ext>
            </a:extLst>
          </p:spPr>
        </p:pic>
        <p:grpSp>
          <p:nvGrpSpPr>
            <p:cNvPr id="8" name="Group 7"/>
            <p:cNvGrpSpPr/>
            <p:nvPr/>
          </p:nvGrpSpPr>
          <p:grpSpPr>
            <a:xfrm>
              <a:off x="4211960" y="2780928"/>
              <a:ext cx="2169795" cy="2518410"/>
              <a:chOff x="4572000" y="2780928"/>
              <a:chExt cx="2169795" cy="2518410"/>
            </a:xfrm>
          </p:grpSpPr>
          <p:pic>
            <p:nvPicPr>
              <p:cNvPr id="3" name="Picture 2" descr="Committee%20Meeting/antru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780928"/>
                <a:ext cx="2169795" cy="2518410"/>
              </a:xfrm>
              <a:prstGeom prst="rect">
                <a:avLst/>
              </a:prstGeom>
              <a:noFill/>
              <a:ln>
                <a:noFill/>
              </a:ln>
            </p:spPr>
          </p:pic>
          <p:sp>
            <p:nvSpPr>
              <p:cNvPr id="7" name="TextBox 6"/>
              <p:cNvSpPr txBox="1"/>
              <p:nvPr/>
            </p:nvSpPr>
            <p:spPr>
              <a:xfrm rot="21037845">
                <a:off x="5162627" y="3479027"/>
                <a:ext cx="633507" cy="230832"/>
              </a:xfrm>
              <a:prstGeom prst="rect">
                <a:avLst/>
              </a:prstGeom>
              <a:noFill/>
            </p:spPr>
            <p:txBody>
              <a:bodyPr wrap="none" rtlCol="0">
                <a:spAutoFit/>
              </a:bodyPr>
              <a:lstStyle/>
              <a:p>
                <a:r>
                  <a:rPr lang="en-US" sz="900" b="1" dirty="0" smtClean="0"/>
                  <a:t>Ear Canal</a:t>
                </a:r>
                <a:endParaRPr lang="en-US" sz="900" b="1" dirty="0"/>
              </a:p>
            </p:txBody>
          </p:sp>
        </p:grpSp>
      </p:grpSp>
    </p:spTree>
    <p:extLst>
      <p:ext uri="{BB962C8B-B14F-4D97-AF65-F5344CB8AC3E}">
        <p14:creationId xmlns:p14="http://schemas.microsoft.com/office/powerpoint/2010/main" val="47871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ext uri="{D42A27DB-BD31-4B8C-83A1-F6EECF244321}">
                <p14:modId xmlns:p14="http://schemas.microsoft.com/office/powerpoint/2010/main" val="1036915199"/>
              </p:ext>
            </p:extLst>
          </p:nvPr>
        </p:nvGraphicFramePr>
        <p:xfrm>
          <a:off x="1331640" y="1057608"/>
          <a:ext cx="5782733" cy="4963680"/>
        </p:xfrm>
        <a:graphic>
          <a:graphicData uri="http://schemas.openxmlformats.org/drawingml/2006/table">
            <a:tbl>
              <a:tblPr firstRow="1" bandRow="1">
                <a:tableStyleId>{2D5ABB26-0587-4C30-8999-92F81FD0307C}</a:tableStyleId>
              </a:tblPr>
              <a:tblGrid>
                <a:gridCol w="3212628"/>
                <a:gridCol w="2570105"/>
              </a:tblGrid>
              <a:tr h="2536992">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6688">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dirty="0"/>
          </a:p>
        </p:txBody>
      </p:sp>
      <p:sp>
        <p:nvSpPr>
          <p:cNvPr id="1031" name="Rectangle 7"/>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endParaRPr lang="en-CA" dirty="0"/>
          </a:p>
        </p:txBody>
      </p:sp>
      <p:sp>
        <p:nvSpPr>
          <p:cNvPr id="1032" name="Rectangle 8"/>
          <p:cNvSpPr>
            <a:spLocks noChangeArrowheads="1"/>
          </p:cNvSpPr>
          <p:nvPr/>
        </p:nvSpPr>
        <p:spPr bwMode="auto">
          <a:xfrm>
            <a:off x="0" y="159067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3181350"/>
            <a:ext cx="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0" y="515302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 name="Group 5"/>
          <p:cNvGrpSpPr/>
          <p:nvPr/>
        </p:nvGrpSpPr>
        <p:grpSpPr>
          <a:xfrm>
            <a:off x="1356066" y="1177762"/>
            <a:ext cx="5733880" cy="4723372"/>
            <a:chOff x="1356066" y="1177762"/>
            <a:chExt cx="5733880" cy="4723372"/>
          </a:xfrm>
        </p:grpSpPr>
        <p:pic>
          <p:nvPicPr>
            <p:cNvPr id="1029" name="Picture 26" descr="http://drpaulose.com/wp-content/uploads/mastoidectomy-jubilee11.jpg"/>
            <p:cNvPicPr>
              <a:picLocks noChangeAspect="1" noChangeArrowheads="1"/>
            </p:cNvPicPr>
            <p:nvPr/>
          </p:nvPicPr>
          <p:blipFill>
            <a:blip r:embed="rId2" cstate="print"/>
            <a:srcRect r="1585" b="2193"/>
            <a:stretch>
              <a:fillRect/>
            </a:stretch>
          </p:blipFill>
          <p:spPr bwMode="auto">
            <a:xfrm>
              <a:off x="1356066" y="1196132"/>
              <a:ext cx="3164867" cy="2359521"/>
            </a:xfrm>
            <a:prstGeom prst="rect">
              <a:avLst/>
            </a:prstGeom>
            <a:noFill/>
          </p:spPr>
        </p:pic>
        <p:pic>
          <p:nvPicPr>
            <p:cNvPr id="1028" name="Picture 30"/>
            <p:cNvPicPr>
              <a:picLocks noChangeAspect="1" noChangeArrowheads="1"/>
            </p:cNvPicPr>
            <p:nvPr/>
          </p:nvPicPr>
          <p:blipFill>
            <a:blip r:embed="rId3" cstate="print"/>
            <a:srcRect l="2225" t="2145" r="723" b="3304"/>
            <a:stretch>
              <a:fillRect/>
            </a:stretch>
          </p:blipFill>
          <p:spPr bwMode="auto">
            <a:xfrm>
              <a:off x="4569666" y="1177762"/>
              <a:ext cx="2520280" cy="2377891"/>
            </a:xfrm>
            <a:prstGeom prst="rect">
              <a:avLst/>
            </a:prstGeom>
            <a:noFill/>
          </p:spPr>
        </p:pic>
        <p:pic>
          <p:nvPicPr>
            <p:cNvPr id="1027" name="Picture 3" descr="https://www.e-ceo.org/upload/thumbnails/ceo-2016-00080f1.gif"/>
            <p:cNvPicPr>
              <a:picLocks noChangeAspect="1" noChangeArrowheads="1"/>
            </p:cNvPicPr>
            <p:nvPr/>
          </p:nvPicPr>
          <p:blipFill>
            <a:blip r:embed="rId4" cstate="print"/>
            <a:srcRect/>
            <a:stretch>
              <a:fillRect/>
            </a:stretch>
          </p:blipFill>
          <p:spPr bwMode="auto">
            <a:xfrm>
              <a:off x="1356066" y="3682097"/>
              <a:ext cx="3161345" cy="2204622"/>
            </a:xfrm>
            <a:prstGeom prst="rect">
              <a:avLst/>
            </a:prstGeom>
            <a:noFill/>
          </p:spPr>
        </p:pic>
        <p:pic>
          <p:nvPicPr>
            <p:cNvPr id="1026" name="Picture 20" descr="Endoscopic vs. microscopic middle ear surgery diagram"/>
            <p:cNvPicPr>
              <a:picLocks noChangeAspect="1" noChangeArrowheads="1"/>
            </p:cNvPicPr>
            <p:nvPr/>
          </p:nvPicPr>
          <p:blipFill rotWithShape="1">
            <a:blip r:embed="rId5" cstate="print"/>
            <a:srcRect b="10130"/>
            <a:stretch/>
          </p:blipFill>
          <p:spPr bwMode="auto">
            <a:xfrm>
              <a:off x="4690745" y="3667682"/>
              <a:ext cx="2068438" cy="2233452"/>
            </a:xfrm>
            <a:prstGeom prst="rect">
              <a:avLst/>
            </a:prstGeom>
            <a:noFill/>
          </p:spPr>
        </p:pic>
        <p:sp>
          <p:nvSpPr>
            <p:cNvPr id="14" name="TextBox 13"/>
            <p:cNvSpPr txBox="1"/>
            <p:nvPr/>
          </p:nvSpPr>
          <p:spPr>
            <a:xfrm>
              <a:off x="4230062" y="3141465"/>
              <a:ext cx="287349" cy="369332"/>
            </a:xfrm>
            <a:prstGeom prst="rect">
              <a:avLst/>
            </a:prstGeom>
            <a:noFill/>
          </p:spPr>
          <p:txBody>
            <a:bodyPr wrap="square" rtlCol="0">
              <a:spAutoFit/>
            </a:bodyPr>
            <a:lstStyle/>
            <a:p>
              <a:r>
                <a:rPr lang="en-CA" b="1" dirty="0" smtClean="0">
                  <a:solidFill>
                    <a:schemeClr val="bg1"/>
                  </a:solidFill>
                </a:rPr>
                <a:t>A</a:t>
              </a:r>
              <a:endParaRPr lang="en-CA" sz="2800" b="1" dirty="0">
                <a:solidFill>
                  <a:schemeClr val="bg1"/>
                </a:solidFill>
              </a:endParaRPr>
            </a:p>
          </p:txBody>
        </p:sp>
        <p:sp>
          <p:nvSpPr>
            <p:cNvPr id="15" name="TextBox 14"/>
            <p:cNvSpPr txBox="1"/>
            <p:nvPr/>
          </p:nvSpPr>
          <p:spPr>
            <a:xfrm>
              <a:off x="6775436" y="3141465"/>
              <a:ext cx="314510" cy="369332"/>
            </a:xfrm>
            <a:prstGeom prst="rect">
              <a:avLst/>
            </a:prstGeom>
            <a:noFill/>
          </p:spPr>
          <p:txBody>
            <a:bodyPr wrap="none" rtlCol="0">
              <a:spAutoFit/>
            </a:bodyPr>
            <a:lstStyle/>
            <a:p>
              <a:r>
                <a:rPr lang="en-CA" b="1" dirty="0" smtClean="0">
                  <a:solidFill>
                    <a:schemeClr val="bg1"/>
                  </a:solidFill>
                </a:rPr>
                <a:t>B</a:t>
              </a:r>
              <a:endParaRPr lang="en-CA" b="1" dirty="0">
                <a:solidFill>
                  <a:schemeClr val="bg1"/>
                </a:solidFill>
              </a:endParaRPr>
            </a:p>
          </p:txBody>
        </p:sp>
        <p:sp>
          <p:nvSpPr>
            <p:cNvPr id="16" name="TextBox 15"/>
            <p:cNvSpPr txBox="1"/>
            <p:nvPr/>
          </p:nvSpPr>
          <p:spPr>
            <a:xfrm>
              <a:off x="4223006" y="5500986"/>
              <a:ext cx="306494" cy="369332"/>
            </a:xfrm>
            <a:prstGeom prst="rect">
              <a:avLst/>
            </a:prstGeom>
            <a:noFill/>
          </p:spPr>
          <p:txBody>
            <a:bodyPr wrap="none" rtlCol="0">
              <a:spAutoFit/>
            </a:bodyPr>
            <a:lstStyle/>
            <a:p>
              <a:r>
                <a:rPr lang="en-CA" b="1" dirty="0" smtClean="0">
                  <a:solidFill>
                    <a:schemeClr val="bg1"/>
                  </a:solidFill>
                </a:rPr>
                <a:t>C</a:t>
              </a:r>
              <a:endParaRPr lang="en-CA" b="1" dirty="0">
                <a:solidFill>
                  <a:schemeClr val="bg1"/>
                </a:solidFill>
              </a:endParaRPr>
            </a:p>
          </p:txBody>
        </p:sp>
        <p:sp>
          <p:nvSpPr>
            <p:cNvPr id="17" name="TextBox 16"/>
            <p:cNvSpPr txBox="1"/>
            <p:nvPr/>
          </p:nvSpPr>
          <p:spPr>
            <a:xfrm>
              <a:off x="6581695" y="5393056"/>
              <a:ext cx="330540" cy="369332"/>
            </a:xfrm>
            <a:prstGeom prst="rect">
              <a:avLst/>
            </a:prstGeom>
            <a:noFill/>
          </p:spPr>
          <p:txBody>
            <a:bodyPr wrap="none" rtlCol="0">
              <a:spAutoFit/>
            </a:bodyPr>
            <a:lstStyle/>
            <a:p>
              <a:r>
                <a:rPr lang="en-CA" b="1" dirty="0" smtClean="0"/>
                <a:t>D</a:t>
              </a:r>
              <a:endParaRPr lang="en-CA" b="1"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107504" y="260648"/>
            <a:ext cx="4680520" cy="3849980"/>
          </a:xfrm>
          <a:prstGeom prst="rect">
            <a:avLst/>
          </a:prstGeom>
        </p:spPr>
      </p:pic>
      <p:sp>
        <p:nvSpPr>
          <p:cNvPr id="4" name="TextBox 3"/>
          <p:cNvSpPr txBox="1"/>
          <p:nvPr/>
        </p:nvSpPr>
        <p:spPr>
          <a:xfrm>
            <a:off x="5148065" y="404664"/>
            <a:ext cx="3456384" cy="2862322"/>
          </a:xfrm>
          <a:prstGeom prst="rect">
            <a:avLst/>
          </a:prstGeom>
          <a:noFill/>
        </p:spPr>
        <p:txBody>
          <a:bodyPr wrap="square" rtlCol="0">
            <a:spAutoFit/>
          </a:bodyPr>
          <a:lstStyle/>
          <a:p>
            <a:r>
              <a:rPr lang="en-US" dirty="0" smtClean="0"/>
              <a:t>M, in, S are the hearing bones (</a:t>
            </a:r>
            <a:r>
              <a:rPr lang="en-US" dirty="0" err="1" smtClean="0"/>
              <a:t>ossicles</a:t>
            </a:r>
            <a:r>
              <a:rPr lang="en-US" dirty="0" smtClean="0"/>
              <a:t>) malleus, incus, stapes, respectively. F is the facial nerve, P is the promontory, </a:t>
            </a:r>
            <a:r>
              <a:rPr lang="en-US" dirty="0" err="1" smtClean="0"/>
              <a:t>Py</a:t>
            </a:r>
            <a:r>
              <a:rPr lang="en-US" dirty="0" smtClean="0"/>
              <a:t> is the pyramid, and T is the </a:t>
            </a:r>
            <a:r>
              <a:rPr lang="en-US" dirty="0" err="1" smtClean="0"/>
              <a:t>stapedial</a:t>
            </a:r>
            <a:r>
              <a:rPr lang="en-US" dirty="0" smtClean="0"/>
              <a:t> tendon. </a:t>
            </a:r>
          </a:p>
          <a:p>
            <a:endParaRPr lang="en-US" dirty="0"/>
          </a:p>
          <a:p>
            <a:r>
              <a:rPr lang="en-US" dirty="0"/>
              <a:t>http://</a:t>
            </a:r>
            <a:r>
              <a:rPr lang="en-US" dirty="0" err="1"/>
              <a:t>ejo.eg.net</a:t>
            </a:r>
            <a:r>
              <a:rPr lang="en-US" dirty="0"/>
              <a:t>/</a:t>
            </a:r>
            <a:r>
              <a:rPr lang="en-US" dirty="0" err="1"/>
              <a:t>viewimage.asp?img</a:t>
            </a:r>
            <a:r>
              <a:rPr lang="en-US" dirty="0"/>
              <a:t>=EgyptJOtolaryngol_2017_33_2_477_206014_f2.jpg</a:t>
            </a:r>
          </a:p>
        </p:txBody>
      </p:sp>
    </p:spTree>
    <p:extLst>
      <p:ext uri="{BB962C8B-B14F-4D97-AF65-F5344CB8AC3E}">
        <p14:creationId xmlns:p14="http://schemas.microsoft.com/office/powerpoint/2010/main" val="2073023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47166" y="5765020"/>
            <a:ext cx="3168352" cy="1061829"/>
          </a:xfrm>
          <a:prstGeom prst="rect">
            <a:avLst/>
          </a:prstGeom>
          <a:noFill/>
        </p:spPr>
        <p:txBody>
          <a:bodyPr wrap="square" rtlCol="0">
            <a:spAutoFit/>
          </a:bodyPr>
          <a:lstStyle/>
          <a:p>
            <a:r>
              <a:rPr lang="en-CA" sz="1050" dirty="0" smtClean="0"/>
              <a:t>Page </a:t>
            </a:r>
            <a:r>
              <a:rPr lang="en-CA" sz="1050" dirty="0" smtClean="0"/>
              <a:t>8, 17</a:t>
            </a:r>
            <a:r>
              <a:rPr lang="en-CA" sz="1050" dirty="0" smtClean="0"/>
              <a:t>, </a:t>
            </a:r>
            <a:r>
              <a:rPr lang="en-CA" sz="1050" dirty="0">
                <a:hlinkClick r:id="rId3"/>
              </a:rPr>
              <a:t>https://</a:t>
            </a:r>
            <a:r>
              <a:rPr lang="en-CA" sz="1050" dirty="0" smtClean="0">
                <a:hlinkClick r:id="rId3"/>
              </a:rPr>
              <a:t>www.researchgate.net/figure/291206710_fig1_Fig-1-Endoscopic-view-of-the-right-ear-posterior-tympanic-cavity-using-a-27-mm-30</a:t>
            </a:r>
            <a:r>
              <a:rPr lang="en-CA" sz="1050" dirty="0" smtClean="0"/>
              <a:t> </a:t>
            </a:r>
          </a:p>
          <a:p>
            <a:r>
              <a:rPr lang="en-CA" sz="1050" dirty="0">
                <a:hlinkClick r:id="rId4"/>
              </a:rPr>
              <a:t>http://</a:t>
            </a:r>
            <a:r>
              <a:rPr lang="en-CA" sz="1050" dirty="0" smtClean="0">
                <a:hlinkClick r:id="rId4"/>
              </a:rPr>
              <a:t>www.arquivosdeorl.org.br/conteudo/acervo_eng.asp?Id=653</a:t>
            </a:r>
            <a:r>
              <a:rPr lang="en-CA" sz="1050" dirty="0" smtClean="0"/>
              <a:t> </a:t>
            </a:r>
            <a:endParaRPr lang="en-CA" sz="1050" dirty="0"/>
          </a:p>
        </p:txBody>
      </p:sp>
      <p:sp>
        <p:nvSpPr>
          <p:cNvPr id="4" name="TextBox 3"/>
          <p:cNvSpPr txBox="1"/>
          <p:nvPr/>
        </p:nvSpPr>
        <p:spPr>
          <a:xfrm>
            <a:off x="984109" y="4749357"/>
            <a:ext cx="4143846" cy="1815882"/>
          </a:xfrm>
          <a:prstGeom prst="rect">
            <a:avLst/>
          </a:prstGeom>
          <a:noFill/>
        </p:spPr>
        <p:txBody>
          <a:bodyPr wrap="square" rtlCol="0">
            <a:spAutoFit/>
          </a:bodyPr>
          <a:lstStyle/>
          <a:p>
            <a:r>
              <a:rPr lang="en-CA" sz="1400" dirty="0" smtClean="0"/>
              <a:t>These are endoscopic images through the ear canal during a dissection of the middle ear</a:t>
            </a:r>
            <a:r>
              <a:rPr lang="en-CA" sz="1400" dirty="0"/>
              <a:t>. </a:t>
            </a:r>
            <a:r>
              <a:rPr lang="en-CA" sz="1400" dirty="0" smtClean="0"/>
              <a:t>I, incus; m, malleus; s, stapes </a:t>
            </a:r>
            <a:r>
              <a:rPr lang="en-CA" sz="1400" dirty="0"/>
              <a:t>(the </a:t>
            </a:r>
            <a:r>
              <a:rPr lang="en-CA" sz="1400" dirty="0" err="1"/>
              <a:t>ossicles</a:t>
            </a:r>
            <a:r>
              <a:rPr lang="en-CA" sz="1400" dirty="0" smtClean="0"/>
              <a:t>); p, promontory; </a:t>
            </a:r>
            <a:r>
              <a:rPr lang="en-CA" sz="1400" dirty="0" err="1" smtClean="0"/>
              <a:t>ch</a:t>
            </a:r>
            <a:r>
              <a:rPr lang="en-CA" sz="1400" dirty="0" smtClean="0"/>
              <a:t>, </a:t>
            </a:r>
            <a:r>
              <a:rPr lang="en-CA" sz="1400" dirty="0"/>
              <a:t>chorda </a:t>
            </a:r>
            <a:r>
              <a:rPr lang="en-CA" sz="1400" dirty="0" smtClean="0"/>
              <a:t>tympani; </a:t>
            </a:r>
            <a:r>
              <a:rPr lang="en-CA" sz="1400" dirty="0" err="1" smtClean="0"/>
              <a:t>rw</a:t>
            </a:r>
            <a:r>
              <a:rPr lang="en-CA" sz="1400" dirty="0" smtClean="0"/>
              <a:t>, </a:t>
            </a:r>
            <a:r>
              <a:rPr lang="en-CA" sz="1400" dirty="0"/>
              <a:t>round window </a:t>
            </a:r>
            <a:r>
              <a:rPr lang="en-CA" sz="1400" dirty="0" smtClean="0"/>
              <a:t>niche; </a:t>
            </a:r>
            <a:r>
              <a:rPr lang="en-CA" sz="1400" dirty="0" smtClean="0"/>
              <a:t>AES, </a:t>
            </a:r>
            <a:r>
              <a:rPr lang="en-CA" sz="1400" dirty="0" smtClean="0"/>
              <a:t>anterior </a:t>
            </a:r>
            <a:r>
              <a:rPr lang="en-CA" sz="1400" dirty="0" err="1" smtClean="0"/>
              <a:t>epitympanic</a:t>
            </a:r>
            <a:r>
              <a:rPr lang="en-CA" sz="1400" dirty="0" smtClean="0"/>
              <a:t> </a:t>
            </a:r>
            <a:r>
              <a:rPr lang="en-CA" sz="1400" dirty="0" smtClean="0"/>
              <a:t>space;  ST, sinus tympani; NF, facial nerve, CSL, lateral semi-circular canal and entry into the mastoid antrum; AM, entry to the mastoid antrum.</a:t>
            </a:r>
            <a:endParaRPr lang="en-CA" sz="1400" dirty="0"/>
          </a:p>
        </p:txBody>
      </p:sp>
      <p:grpSp>
        <p:nvGrpSpPr>
          <p:cNvPr id="17" name="Group 16"/>
          <p:cNvGrpSpPr/>
          <p:nvPr/>
        </p:nvGrpSpPr>
        <p:grpSpPr>
          <a:xfrm>
            <a:off x="611560" y="260648"/>
            <a:ext cx="7506836" cy="4415759"/>
            <a:chOff x="179512" y="189443"/>
            <a:chExt cx="7506836" cy="4415759"/>
          </a:xfrm>
        </p:grpSpPr>
        <p:grpSp>
          <p:nvGrpSpPr>
            <p:cNvPr id="15" name="Group 14"/>
            <p:cNvGrpSpPr/>
            <p:nvPr/>
          </p:nvGrpSpPr>
          <p:grpSpPr>
            <a:xfrm>
              <a:off x="179512" y="195407"/>
              <a:ext cx="2664296" cy="2232248"/>
              <a:chOff x="1403648" y="1340768"/>
              <a:chExt cx="2664296" cy="2232248"/>
            </a:xfrm>
          </p:grpSpPr>
          <p:pic>
            <p:nvPicPr>
              <p:cNvPr id="1026" name="Picture 2" descr="C:\Users\arushri swarup\Documents\GitHub\Grad-School\Committee Meeting\middle ear anatomy_1.jpg"/>
              <p:cNvPicPr>
                <a:picLocks noChangeAspect="1" noChangeArrowheads="1"/>
              </p:cNvPicPr>
              <p:nvPr/>
            </p:nvPicPr>
            <p:blipFill rotWithShape="1">
              <a:blip r:embed="rId5" cstate="print"/>
              <a:srcRect l="22381" t="35653" r="41755" b="41278"/>
              <a:stretch/>
            </p:blipFill>
            <p:spPr bwMode="auto">
              <a:xfrm>
                <a:off x="1403648" y="1340768"/>
                <a:ext cx="2664296" cy="2232248"/>
              </a:xfrm>
              <a:prstGeom prst="rect">
                <a:avLst/>
              </a:prstGeom>
              <a:noFill/>
            </p:spPr>
          </p:pic>
          <p:sp>
            <p:nvSpPr>
              <p:cNvPr id="8" name="TextBox 7"/>
              <p:cNvSpPr txBox="1"/>
              <p:nvPr/>
            </p:nvSpPr>
            <p:spPr>
              <a:xfrm>
                <a:off x="1907704" y="1865476"/>
                <a:ext cx="999728" cy="369332"/>
              </a:xfrm>
              <a:prstGeom prst="rect">
                <a:avLst/>
              </a:prstGeom>
              <a:noFill/>
            </p:spPr>
            <p:txBody>
              <a:bodyPr wrap="square" rtlCol="0">
                <a:spAutoFit/>
              </a:bodyPr>
              <a:lstStyle/>
              <a:p>
                <a:r>
                  <a:rPr lang="en-US" dirty="0" smtClean="0"/>
                  <a:t>AES</a:t>
                </a:r>
                <a:endParaRPr lang="en-US" dirty="0"/>
              </a:p>
            </p:txBody>
          </p:sp>
        </p:grpSp>
        <p:grpSp>
          <p:nvGrpSpPr>
            <p:cNvPr id="16" name="Group 15"/>
            <p:cNvGrpSpPr/>
            <p:nvPr/>
          </p:nvGrpSpPr>
          <p:grpSpPr>
            <a:xfrm>
              <a:off x="179512" y="2446376"/>
              <a:ext cx="2952328" cy="2158826"/>
              <a:chOff x="1475656" y="3718446"/>
              <a:chExt cx="2952328" cy="2158826"/>
            </a:xfrm>
          </p:grpSpPr>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11462" t="76246" r="61017" b="6634"/>
              <a:stretch/>
            </p:blipFill>
            <p:spPr>
              <a:xfrm>
                <a:off x="1475656" y="3718446"/>
                <a:ext cx="2664296" cy="2158826"/>
              </a:xfrm>
              <a:prstGeom prst="rect">
                <a:avLst/>
              </a:prstGeom>
            </p:spPr>
          </p:pic>
          <p:sp>
            <p:nvSpPr>
              <p:cNvPr id="5" name="TextBox 4"/>
              <p:cNvSpPr txBox="1"/>
              <p:nvPr/>
            </p:nvSpPr>
            <p:spPr>
              <a:xfrm>
                <a:off x="2123728" y="4067780"/>
                <a:ext cx="1368152" cy="369332"/>
              </a:xfrm>
              <a:prstGeom prst="rect">
                <a:avLst/>
              </a:prstGeom>
              <a:noFill/>
            </p:spPr>
            <p:txBody>
              <a:bodyPr wrap="square" rtlCol="0">
                <a:spAutoFit/>
              </a:bodyPr>
              <a:lstStyle/>
              <a:p>
                <a:r>
                  <a:rPr lang="en-US" dirty="0" smtClean="0"/>
                  <a:t>Ossicles</a:t>
                </a:r>
                <a:endParaRPr lang="en-US" dirty="0"/>
              </a:p>
            </p:txBody>
          </p:sp>
          <p:sp>
            <p:nvSpPr>
              <p:cNvPr id="7" name="TextBox 6"/>
              <p:cNvSpPr txBox="1"/>
              <p:nvPr/>
            </p:nvSpPr>
            <p:spPr>
              <a:xfrm>
                <a:off x="3412272" y="4207232"/>
                <a:ext cx="1015712" cy="369332"/>
              </a:xfrm>
              <a:prstGeom prst="rect">
                <a:avLst/>
              </a:prstGeom>
              <a:noFill/>
            </p:spPr>
            <p:txBody>
              <a:bodyPr wrap="square" rtlCol="0">
                <a:spAutoFit/>
              </a:bodyPr>
              <a:lstStyle/>
              <a:p>
                <a:r>
                  <a:rPr lang="en-US" dirty="0" smtClean="0"/>
                  <a:t>ST</a:t>
                </a:r>
                <a:endParaRPr lang="en-US" dirty="0"/>
              </a:p>
            </p:txBody>
          </p:sp>
          <p:sp>
            <p:nvSpPr>
              <p:cNvPr id="10" name="TextBox 9"/>
              <p:cNvSpPr txBox="1"/>
              <p:nvPr/>
            </p:nvSpPr>
            <p:spPr>
              <a:xfrm>
                <a:off x="3048981" y="4964865"/>
                <a:ext cx="1015712" cy="369332"/>
              </a:xfrm>
              <a:prstGeom prst="rect">
                <a:avLst/>
              </a:prstGeom>
              <a:noFill/>
            </p:spPr>
            <p:txBody>
              <a:bodyPr wrap="square" rtlCol="0">
                <a:spAutoFit/>
              </a:bodyPr>
              <a:lstStyle/>
              <a:p>
                <a:r>
                  <a:rPr lang="en-US" dirty="0" smtClean="0"/>
                  <a:t>RW</a:t>
                </a:r>
                <a:endParaRPr lang="en-US" dirty="0"/>
              </a:p>
            </p:txBody>
          </p:sp>
        </p:grpSp>
        <p:pic>
          <p:nvPicPr>
            <p:cNvPr id="9" name="Picture 8"/>
            <p:cNvPicPr>
              <a:picLocks noChangeAspect="1"/>
            </p:cNvPicPr>
            <p:nvPr/>
          </p:nvPicPr>
          <p:blipFill rotWithShape="1">
            <a:blip r:embed="rId7"/>
            <a:srcRect l="9965" r="6530"/>
            <a:stretch/>
          </p:blipFill>
          <p:spPr>
            <a:xfrm>
              <a:off x="2899402" y="189443"/>
              <a:ext cx="2304256" cy="2238212"/>
            </a:xfrm>
            <a:prstGeom prst="rect">
              <a:avLst/>
            </a:prstGeom>
          </p:spPr>
        </p:pic>
        <p:pic>
          <p:nvPicPr>
            <p:cNvPr id="13" name="Picture 12"/>
            <p:cNvPicPr>
              <a:picLocks noChangeAspect="1"/>
            </p:cNvPicPr>
            <p:nvPr/>
          </p:nvPicPr>
          <p:blipFill rotWithShape="1">
            <a:blip r:embed="rId8"/>
            <a:srcRect l="50633"/>
            <a:stretch/>
          </p:blipFill>
          <p:spPr>
            <a:xfrm>
              <a:off x="2899402" y="2446376"/>
              <a:ext cx="2391080" cy="2158826"/>
            </a:xfrm>
            <a:prstGeom prst="rect">
              <a:avLst/>
            </a:prstGeom>
          </p:spPr>
        </p:pic>
        <p:pic>
          <p:nvPicPr>
            <p:cNvPr id="14" name="Picture 13"/>
            <p:cNvPicPr>
              <a:picLocks noChangeAspect="1"/>
            </p:cNvPicPr>
            <p:nvPr/>
          </p:nvPicPr>
          <p:blipFill rotWithShape="1">
            <a:blip r:embed="rId9"/>
            <a:srcRect l="51839"/>
            <a:stretch/>
          </p:blipFill>
          <p:spPr>
            <a:xfrm>
              <a:off x="5323379" y="2446376"/>
              <a:ext cx="2362969" cy="2158826"/>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183" y="4990974"/>
            <a:ext cx="5832648" cy="1754326"/>
          </a:xfrm>
          <a:prstGeom prst="rect">
            <a:avLst/>
          </a:prstGeom>
          <a:noFill/>
        </p:spPr>
        <p:txBody>
          <a:bodyPr wrap="square" rtlCol="0">
            <a:spAutoFit/>
          </a:bodyPr>
          <a:lstStyle/>
          <a:p>
            <a:r>
              <a:rPr lang="en-US" dirty="0" smtClean="0"/>
              <a:t>This shows the prototype with the wrist, notches milled into a </a:t>
            </a:r>
            <a:r>
              <a:rPr lang="en-US" dirty="0" err="1" smtClean="0"/>
              <a:t>nitinol</a:t>
            </a:r>
            <a:r>
              <a:rPr lang="en-US" dirty="0" smtClean="0"/>
              <a:t> tube, connected to a stainless steel shaft that is clamped onto the handle that consists of a finger piece that controls the cable displacement of the cable attached to the </a:t>
            </a:r>
            <a:r>
              <a:rPr lang="en-US" dirty="0" err="1" smtClean="0"/>
              <a:t>nitinol</a:t>
            </a:r>
            <a:r>
              <a:rPr lang="en-US" dirty="0" smtClean="0"/>
              <a:t> wrist. Moving the finger piece back causes cable displacement and thus wrist actuation. </a:t>
            </a:r>
            <a:endParaRPr lang="en-US" dirty="0"/>
          </a:p>
        </p:txBody>
      </p:sp>
      <p:grpSp>
        <p:nvGrpSpPr>
          <p:cNvPr id="2" name="Group 1"/>
          <p:cNvGrpSpPr/>
          <p:nvPr/>
        </p:nvGrpSpPr>
        <p:grpSpPr>
          <a:xfrm>
            <a:off x="539552" y="182237"/>
            <a:ext cx="8352928" cy="1890715"/>
            <a:chOff x="539552" y="182237"/>
            <a:chExt cx="8352928" cy="1890715"/>
          </a:xfrm>
        </p:grpSpPr>
        <p:grpSp>
          <p:nvGrpSpPr>
            <p:cNvPr id="4" name="Group 3"/>
            <p:cNvGrpSpPr/>
            <p:nvPr/>
          </p:nvGrpSpPr>
          <p:grpSpPr>
            <a:xfrm>
              <a:off x="539552" y="182237"/>
              <a:ext cx="8352928" cy="1890715"/>
              <a:chOff x="500064" y="1106237"/>
              <a:chExt cx="8352928" cy="1890715"/>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900" t="41600" r="2751" b="34251"/>
              <a:stretch/>
            </p:blipFill>
            <p:spPr>
              <a:xfrm>
                <a:off x="500064" y="1340768"/>
                <a:ext cx="8352928" cy="1656184"/>
              </a:xfrm>
              <a:prstGeom prst="rect">
                <a:avLst/>
              </a:prstGeom>
            </p:spPr>
          </p:pic>
          <p:sp>
            <p:nvSpPr>
              <p:cNvPr id="6" name="TextBox 5"/>
              <p:cNvSpPr txBox="1"/>
              <p:nvPr/>
            </p:nvSpPr>
            <p:spPr>
              <a:xfrm>
                <a:off x="5652924" y="1106237"/>
                <a:ext cx="1288879" cy="369332"/>
              </a:xfrm>
              <a:prstGeom prst="rect">
                <a:avLst/>
              </a:prstGeom>
              <a:noFill/>
            </p:spPr>
            <p:txBody>
              <a:bodyPr wrap="none" rtlCol="0">
                <a:spAutoFit/>
              </a:bodyPr>
              <a:lstStyle/>
              <a:p>
                <a:r>
                  <a:rPr lang="en-US" dirty="0"/>
                  <a:t>f</a:t>
                </a:r>
                <a:r>
                  <a:rPr lang="en-US" dirty="0" smtClean="0"/>
                  <a:t>inger piece</a:t>
                </a:r>
                <a:endParaRPr lang="en-US" dirty="0"/>
              </a:p>
            </p:txBody>
          </p:sp>
          <p:cxnSp>
            <p:nvCxnSpPr>
              <p:cNvPr id="7" name="Straight Arrow Connector 6"/>
              <p:cNvCxnSpPr/>
              <p:nvPr/>
            </p:nvCxnSpPr>
            <p:spPr>
              <a:xfrm flipH="1">
                <a:off x="5508909" y="1417386"/>
                <a:ext cx="216044" cy="25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5695" y="1326501"/>
                <a:ext cx="646972" cy="369332"/>
              </a:xfrm>
              <a:prstGeom prst="rect">
                <a:avLst/>
              </a:prstGeom>
              <a:noFill/>
            </p:spPr>
            <p:txBody>
              <a:bodyPr wrap="none" rtlCol="0">
                <a:spAutoFit/>
              </a:bodyPr>
              <a:lstStyle/>
              <a:p>
                <a:r>
                  <a:rPr lang="en-US" dirty="0" smtClean="0"/>
                  <a:t>wrist</a:t>
                </a:r>
                <a:endParaRPr lang="en-US" dirty="0"/>
              </a:p>
            </p:txBody>
          </p:sp>
          <p:cxnSp>
            <p:nvCxnSpPr>
              <p:cNvPr id="9" name="Straight Arrow Connector 8"/>
              <p:cNvCxnSpPr/>
              <p:nvPr/>
            </p:nvCxnSpPr>
            <p:spPr>
              <a:xfrm flipH="1">
                <a:off x="979750" y="1695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2015168" y="402501"/>
              <a:ext cx="2072268" cy="369332"/>
            </a:xfrm>
            <a:prstGeom prst="rect">
              <a:avLst/>
            </a:prstGeom>
            <a:noFill/>
          </p:spPr>
          <p:txBody>
            <a:bodyPr wrap="square" rtlCol="0">
              <a:spAutoFit/>
            </a:bodyPr>
            <a:lstStyle/>
            <a:p>
              <a:r>
                <a:rPr lang="en-US" dirty="0"/>
                <a:t>s</a:t>
              </a:r>
              <a:r>
                <a:rPr lang="en-US" dirty="0" smtClean="0"/>
                <a:t>tainless steel shaft</a:t>
              </a:r>
              <a:endParaRPr lang="en-US" dirty="0"/>
            </a:p>
          </p:txBody>
        </p:sp>
        <p:cxnSp>
          <p:nvCxnSpPr>
            <p:cNvPr id="11" name="Straight Arrow Connector 10"/>
            <p:cNvCxnSpPr/>
            <p:nvPr/>
          </p:nvCxnSpPr>
          <p:spPr>
            <a:xfrm flipH="1">
              <a:off x="2620479" y="771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3870" y="345875"/>
              <a:ext cx="1319785" cy="369332"/>
            </a:xfrm>
            <a:prstGeom prst="rect">
              <a:avLst/>
            </a:prstGeom>
            <a:noFill/>
          </p:spPr>
          <p:txBody>
            <a:bodyPr wrap="none" rtlCol="0">
              <a:spAutoFit/>
            </a:bodyPr>
            <a:lstStyle/>
            <a:p>
              <a:r>
                <a:rPr lang="en-US" dirty="0"/>
                <a:t>c</a:t>
              </a:r>
              <a:r>
                <a:rPr lang="en-US" dirty="0" smtClean="0"/>
                <a:t>ollet clamp</a:t>
              </a:r>
              <a:endParaRPr lang="en-US" dirty="0"/>
            </a:p>
          </p:txBody>
        </p:sp>
        <p:cxnSp>
          <p:nvCxnSpPr>
            <p:cNvPr id="13" name="Straight Arrow Connector 12"/>
            <p:cNvCxnSpPr/>
            <p:nvPr/>
          </p:nvCxnSpPr>
          <p:spPr>
            <a:xfrm flipH="1">
              <a:off x="4224654" y="6541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14666" y="332656"/>
              <a:ext cx="829073" cy="369332"/>
            </a:xfrm>
            <a:prstGeom prst="rect">
              <a:avLst/>
            </a:prstGeom>
            <a:noFill/>
          </p:spPr>
          <p:txBody>
            <a:bodyPr wrap="none" rtlCol="0">
              <a:spAutoFit/>
            </a:bodyPr>
            <a:lstStyle/>
            <a:p>
              <a:r>
                <a:rPr lang="en-US" dirty="0" smtClean="0"/>
                <a:t>handle</a:t>
              </a:r>
              <a:endParaRPr lang="en-US" dirty="0"/>
            </a:p>
          </p:txBody>
        </p:sp>
        <p:cxnSp>
          <p:nvCxnSpPr>
            <p:cNvPr id="15" name="Straight Arrow Connector 14"/>
            <p:cNvCxnSpPr/>
            <p:nvPr/>
          </p:nvCxnSpPr>
          <p:spPr>
            <a:xfrm flipH="1">
              <a:off x="7438721" y="7019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85009" y="437796"/>
              <a:ext cx="681340" cy="369332"/>
            </a:xfrm>
            <a:prstGeom prst="rect">
              <a:avLst/>
            </a:prstGeom>
            <a:noFill/>
          </p:spPr>
          <p:txBody>
            <a:bodyPr wrap="none" rtlCol="0">
              <a:spAutoFit/>
            </a:bodyPr>
            <a:lstStyle/>
            <a:p>
              <a:r>
                <a:rPr lang="en-US" dirty="0" smtClean="0"/>
                <a:t>cable</a:t>
              </a:r>
              <a:endParaRPr lang="en-US" dirty="0"/>
            </a:p>
          </p:txBody>
        </p:sp>
        <p:cxnSp>
          <p:nvCxnSpPr>
            <p:cNvPr id="17" name="Straight Arrow Connector 16"/>
            <p:cNvCxnSpPr/>
            <p:nvPr/>
          </p:nvCxnSpPr>
          <p:spPr>
            <a:xfrm flipH="1">
              <a:off x="5910802" y="716427"/>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774" y="1772816"/>
            <a:ext cx="5486400" cy="3390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rushri swarup\Downloads\IMG_5009.JPG"/>
          <p:cNvPicPr/>
          <p:nvPr/>
        </p:nvPicPr>
        <p:blipFill>
          <a:blip r:embed="rId2" cstate="email"/>
          <a:srcRect l="7293" t="55040" r="1551" b="27153"/>
          <a:stretch>
            <a:fillRect/>
          </a:stretch>
        </p:blipFill>
        <p:spPr bwMode="auto">
          <a:xfrm>
            <a:off x="2627784" y="2204864"/>
            <a:ext cx="3240000" cy="464692"/>
          </a:xfrm>
          <a:prstGeom prst="rect">
            <a:avLst/>
          </a:prstGeom>
          <a:noFill/>
          <a:ln w="9525">
            <a:noFill/>
            <a:miter lim="800000"/>
            <a:headEnd/>
            <a:tailEnd/>
          </a:ln>
        </p:spPr>
      </p:pic>
      <p:sp>
        <p:nvSpPr>
          <p:cNvPr id="4" name="TextBox 3"/>
          <p:cNvSpPr txBox="1"/>
          <p:nvPr/>
        </p:nvSpPr>
        <p:spPr>
          <a:xfrm>
            <a:off x="2915816" y="1844824"/>
            <a:ext cx="2728311" cy="369332"/>
          </a:xfrm>
          <a:prstGeom prst="rect">
            <a:avLst/>
          </a:prstGeom>
          <a:noFill/>
        </p:spPr>
        <p:txBody>
          <a:bodyPr wrap="none" rtlCol="0">
            <a:spAutoFit/>
          </a:bodyPr>
          <a:lstStyle/>
          <a:p>
            <a:r>
              <a:rPr lang="en-CA" dirty="0" smtClean="0"/>
              <a:t>Pen-style handle prototype</a:t>
            </a:r>
            <a:endParaRPr lang="en-CA" dirty="0"/>
          </a:p>
        </p:txBody>
      </p:sp>
      <p:sp>
        <p:nvSpPr>
          <p:cNvPr id="11" name="TextBox 10"/>
          <p:cNvSpPr txBox="1"/>
          <p:nvPr/>
        </p:nvSpPr>
        <p:spPr>
          <a:xfrm>
            <a:off x="2195736" y="2780928"/>
            <a:ext cx="3456385" cy="2123658"/>
          </a:xfrm>
          <a:prstGeom prst="rect">
            <a:avLst/>
          </a:prstGeom>
          <a:noFill/>
        </p:spPr>
        <p:txBody>
          <a:bodyPr wrap="square" rtlCol="0">
            <a:spAutoFit/>
          </a:bodyPr>
          <a:lstStyle/>
          <a:p>
            <a:r>
              <a:rPr lang="en-CA" sz="1200" dirty="0" smtClean="0"/>
              <a:t>The pen-style prototype requires the surgeon to grip the instrument similar to how they grip current tools during middle ear surgery, like a pen. This prototype is the basis of the next generations of the prototype. The handle design was conceived by developing a way to pull on the cable actuating the wrist while encased inside an instrument handle of similar size to current instruments. To tug on the cable, a slider or a wheel would be simple to actuate and the wheel took up less space and less movement of the fingers so that was decided. </a:t>
            </a:r>
            <a:endParaRPr lang="en-CA" sz="1200" dirty="0"/>
          </a:p>
        </p:txBody>
      </p:sp>
    </p:spTree>
    <p:extLst>
      <p:ext uri="{BB962C8B-B14F-4D97-AF65-F5344CB8AC3E}">
        <p14:creationId xmlns:p14="http://schemas.microsoft.com/office/powerpoint/2010/main" val="65680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3528" y="620688"/>
            <a:ext cx="5943600" cy="3346493"/>
            <a:chOff x="1979712" y="1772816"/>
            <a:chExt cx="5943600" cy="3346493"/>
          </a:xfrm>
        </p:grpSpPr>
        <p:pic>
          <p:nvPicPr>
            <p:cNvPr id="2" name="Picture 1"/>
            <p:cNvPicPr/>
            <p:nvPr/>
          </p:nvPicPr>
          <p:blipFill>
            <a:blip r:embed="rId2" cstate="print"/>
            <a:srcRect/>
            <a:stretch>
              <a:fillRect/>
            </a:stretch>
          </p:blipFill>
          <p:spPr bwMode="auto">
            <a:xfrm>
              <a:off x="1979712" y="1772816"/>
              <a:ext cx="5943600" cy="3346493"/>
            </a:xfrm>
            <a:prstGeom prst="rect">
              <a:avLst/>
            </a:prstGeom>
            <a:noFill/>
            <a:ln w="9525">
              <a:noFill/>
              <a:miter lim="800000"/>
              <a:headEnd/>
              <a:tailEnd/>
            </a:ln>
          </p:spPr>
        </p:pic>
        <p:sp>
          <p:nvSpPr>
            <p:cNvPr id="3" name="TextBox 2"/>
            <p:cNvSpPr txBox="1"/>
            <p:nvPr/>
          </p:nvSpPr>
          <p:spPr>
            <a:xfrm>
              <a:off x="4427984" y="3284984"/>
              <a:ext cx="1060931" cy="307777"/>
            </a:xfrm>
            <a:prstGeom prst="rect">
              <a:avLst/>
            </a:prstGeom>
            <a:noFill/>
          </p:spPr>
          <p:txBody>
            <a:bodyPr wrap="none" rtlCol="0">
              <a:spAutoFit/>
            </a:bodyPr>
            <a:lstStyle/>
            <a:p>
              <a:r>
                <a:rPr lang="en-CA" sz="1400" dirty="0" smtClean="0"/>
                <a:t>Promontory</a:t>
              </a:r>
              <a:endParaRPr lang="en-CA" sz="1400" dirty="0"/>
            </a:p>
          </p:txBody>
        </p:sp>
        <p:sp>
          <p:nvSpPr>
            <p:cNvPr id="4" name="TextBox 3"/>
            <p:cNvSpPr txBox="1"/>
            <p:nvPr/>
          </p:nvSpPr>
          <p:spPr>
            <a:xfrm>
              <a:off x="4355976" y="4581128"/>
              <a:ext cx="1007007" cy="261610"/>
            </a:xfrm>
            <a:prstGeom prst="rect">
              <a:avLst/>
            </a:prstGeom>
            <a:noFill/>
          </p:spPr>
          <p:txBody>
            <a:bodyPr wrap="none" rtlCol="0">
              <a:spAutoFit/>
            </a:bodyPr>
            <a:lstStyle/>
            <a:p>
              <a:r>
                <a:rPr lang="en-CA" sz="1100" dirty="0" smtClean="0"/>
                <a:t>Sinus Tympani</a:t>
              </a:r>
              <a:endParaRPr lang="en-CA" sz="1100" dirty="0"/>
            </a:p>
          </p:txBody>
        </p:sp>
        <p:cxnSp>
          <p:nvCxnSpPr>
            <p:cNvPr id="6" name="Straight Arrow Connector 5"/>
            <p:cNvCxnSpPr/>
            <p:nvPr/>
          </p:nvCxnSpPr>
          <p:spPr>
            <a:xfrm>
              <a:off x="5148064" y="4797152"/>
              <a:ext cx="216024"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67544" y="4183205"/>
            <a:ext cx="6264696" cy="2308324"/>
          </a:xfrm>
          <a:prstGeom prst="rect">
            <a:avLst/>
          </a:prstGeom>
          <a:noFill/>
        </p:spPr>
        <p:txBody>
          <a:bodyPr wrap="square" rtlCol="0">
            <a:spAutoFit/>
          </a:bodyPr>
          <a:lstStyle/>
          <a:p>
            <a:r>
              <a:rPr lang="en-US" dirty="0"/>
              <a:t>This is a model of the left temporal bone. </a:t>
            </a:r>
            <a:r>
              <a:rPr lang="en-US" dirty="0" smtClean="0"/>
              <a:t>The promontory is a landmark bone inside the middle ear, behind the </a:t>
            </a:r>
            <a:r>
              <a:rPr lang="en-US" dirty="0" err="1" smtClean="0"/>
              <a:t>ossicles</a:t>
            </a:r>
            <a:r>
              <a:rPr lang="en-US" dirty="0" smtClean="0"/>
              <a:t>. The sinus tympani is shown and is very difficult to reach into with standard, rigid tools to dissect and remove </a:t>
            </a:r>
            <a:r>
              <a:rPr lang="en-US" dirty="0" err="1" smtClean="0"/>
              <a:t>cholesteatoma</a:t>
            </a:r>
            <a:r>
              <a:rPr lang="en-US" dirty="0" smtClean="0"/>
              <a:t>. Often, the </a:t>
            </a:r>
            <a:r>
              <a:rPr lang="en-US" dirty="0" err="1" smtClean="0"/>
              <a:t>cholesteatoma</a:t>
            </a:r>
            <a:r>
              <a:rPr lang="en-US" dirty="0" smtClean="0"/>
              <a:t> is visualized in the sinus tympani with the endoscope but the tools cannot reach inside to extract it. This image shows, with an endoscope view, that the controllable, flexible instrument can reach into the sinus tympani.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7442" y="817553"/>
            <a:ext cx="4226905" cy="3139321"/>
          </a:xfrm>
          <a:prstGeom prst="rect">
            <a:avLst/>
          </a:prstGeom>
          <a:noFill/>
        </p:spPr>
        <p:txBody>
          <a:bodyPr wrap="square" rtlCol="0">
            <a:spAutoFit/>
          </a:bodyPr>
          <a:lstStyle/>
          <a:p>
            <a:r>
              <a:rPr lang="en-US" dirty="0"/>
              <a:t>This is a model of the left temporal bone. </a:t>
            </a:r>
            <a:r>
              <a:rPr lang="en-US" dirty="0" smtClean="0"/>
              <a:t>The model has been cropped so that the antrum is visible in this bird’s eye view. </a:t>
            </a:r>
            <a:r>
              <a:rPr lang="en-US" dirty="0" err="1" smtClean="0"/>
              <a:t>Cholesteatoma</a:t>
            </a:r>
            <a:r>
              <a:rPr lang="en-US" dirty="0" smtClean="0"/>
              <a:t> </a:t>
            </a:r>
            <a:r>
              <a:rPr lang="en-US" dirty="0"/>
              <a:t>had eroded the ear canal in this patient like an </a:t>
            </a:r>
            <a:r>
              <a:rPr lang="en-US" dirty="0" err="1" smtClean="0"/>
              <a:t>atticoantrostomy</a:t>
            </a:r>
            <a:r>
              <a:rPr lang="en-US" dirty="0" smtClean="0"/>
              <a:t>, a hole in the ear canal where the instrument is coming through. Thus, the instrument is introduced </a:t>
            </a:r>
            <a:r>
              <a:rPr lang="en-US" dirty="0"/>
              <a:t>through that </a:t>
            </a:r>
            <a:r>
              <a:rPr lang="en-US" dirty="0" smtClean="0"/>
              <a:t>opening and the tip can reach and dissect the boundary of the antrum. </a:t>
            </a:r>
            <a:endParaRPr lang="en-US" dirty="0"/>
          </a:p>
          <a:p>
            <a:endParaRPr lang="en-US" dirty="0"/>
          </a:p>
        </p:txBody>
      </p:sp>
      <p:grpSp>
        <p:nvGrpSpPr>
          <p:cNvPr id="5" name="Group 4"/>
          <p:cNvGrpSpPr/>
          <p:nvPr/>
        </p:nvGrpSpPr>
        <p:grpSpPr>
          <a:xfrm>
            <a:off x="693930" y="692696"/>
            <a:ext cx="3773512" cy="4176464"/>
            <a:chOff x="693930" y="692696"/>
            <a:chExt cx="3773512" cy="4176464"/>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8500" r="2180" b="20600"/>
            <a:stretch/>
          </p:blipFill>
          <p:spPr>
            <a:xfrm>
              <a:off x="693930" y="692696"/>
              <a:ext cx="3773512" cy="4176464"/>
            </a:xfrm>
            <a:prstGeom prst="rect">
              <a:avLst/>
            </a:prstGeom>
          </p:spPr>
        </p:pic>
        <p:sp>
          <p:nvSpPr>
            <p:cNvPr id="3" name="TextBox 2"/>
            <p:cNvSpPr txBox="1"/>
            <p:nvPr/>
          </p:nvSpPr>
          <p:spPr>
            <a:xfrm rot="20971851">
              <a:off x="1780263" y="1894554"/>
              <a:ext cx="1368152" cy="307777"/>
            </a:xfrm>
            <a:prstGeom prst="rect">
              <a:avLst/>
            </a:prstGeom>
            <a:noFill/>
          </p:spPr>
          <p:txBody>
            <a:bodyPr wrap="square" rtlCol="0">
              <a:spAutoFit/>
            </a:bodyPr>
            <a:lstStyle/>
            <a:p>
              <a:r>
                <a:rPr lang="en-US" sz="1400" b="1" dirty="0" smtClean="0"/>
                <a:t>Ear Canal</a:t>
              </a:r>
              <a:endParaRPr lang="en-US" sz="1400" b="1"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1115616" y="6100833"/>
            <a:ext cx="6336704" cy="646331"/>
          </a:xfrm>
          <a:prstGeom prst="rect">
            <a:avLst/>
          </a:prstGeom>
          <a:noFill/>
        </p:spPr>
        <p:txBody>
          <a:bodyPr wrap="square" rtlCol="0">
            <a:spAutoFit/>
          </a:bodyPr>
          <a:lstStyle/>
          <a:p>
            <a:r>
              <a:rPr lang="en-CA" dirty="0" smtClean="0"/>
              <a:t>3D virtual model of temporal bone anatomy used to identify structures for the new tool to reach.</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0876" t="23302" r="986"/>
          <a:stretch/>
        </p:blipFill>
        <p:spPr>
          <a:xfrm>
            <a:off x="-170212" y="5301208"/>
            <a:ext cx="2625418" cy="1932792"/>
          </a:xfrm>
          <a:prstGeom prst="rect">
            <a:avLst/>
          </a:prstGeom>
        </p:spPr>
      </p:pic>
      <p:grpSp>
        <p:nvGrpSpPr>
          <p:cNvPr id="37" name="Group 36"/>
          <p:cNvGrpSpPr/>
          <p:nvPr/>
        </p:nvGrpSpPr>
        <p:grpSpPr>
          <a:xfrm>
            <a:off x="88256" y="836712"/>
            <a:ext cx="7615506" cy="2750837"/>
            <a:chOff x="88256" y="836712"/>
            <a:chExt cx="7615506" cy="2750837"/>
          </a:xfrm>
        </p:grpSpPr>
        <p:grpSp>
          <p:nvGrpSpPr>
            <p:cNvPr id="15" name="Group 14"/>
            <p:cNvGrpSpPr/>
            <p:nvPr/>
          </p:nvGrpSpPr>
          <p:grpSpPr>
            <a:xfrm>
              <a:off x="88256" y="836712"/>
              <a:ext cx="7615506" cy="2750837"/>
              <a:chOff x="88256" y="836712"/>
              <a:chExt cx="7615506" cy="2750837"/>
            </a:xfrm>
          </p:grpSpPr>
          <p:grpSp>
            <p:nvGrpSpPr>
              <p:cNvPr id="4" name="Group 3"/>
              <p:cNvGrpSpPr/>
              <p:nvPr/>
            </p:nvGrpSpPr>
            <p:grpSpPr>
              <a:xfrm>
                <a:off x="2443368" y="842212"/>
                <a:ext cx="3498625" cy="2664999"/>
                <a:chOff x="4666333" y="836712"/>
                <a:chExt cx="3498625" cy="2664999"/>
              </a:xfrm>
            </p:grpSpPr>
            <p:pic>
              <p:nvPicPr>
                <p:cNvPr id="25" name="Picture 24"/>
                <p:cNvPicPr>
                  <a:picLocks noChangeAspect="1"/>
                </p:cNvPicPr>
                <p:nvPr/>
              </p:nvPicPr>
              <p:blipFill rotWithShape="1">
                <a:blip r:embed="rId4" cstate="print"/>
                <a:srcRect r="21854"/>
                <a:stretch/>
              </p:blipFill>
              <p:spPr>
                <a:xfrm>
                  <a:off x="4666333" y="836712"/>
                  <a:ext cx="2721088" cy="2664999"/>
                </a:xfrm>
                <a:prstGeom prst="rect">
                  <a:avLst/>
                </a:prstGeom>
              </p:spPr>
            </p:pic>
            <p:cxnSp>
              <p:nvCxnSpPr>
                <p:cNvPr id="26" name="Straight Arrow Connector 25"/>
                <p:cNvCxnSpPr/>
                <p:nvPr/>
              </p:nvCxnSpPr>
              <p:spPr>
                <a:xfrm flipH="1">
                  <a:off x="6307634" y="1485487"/>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44513" y="1269464"/>
                  <a:ext cx="1820445" cy="276999"/>
                </a:xfrm>
                <a:prstGeom prst="rect">
                  <a:avLst/>
                </a:prstGeom>
                <a:noFill/>
              </p:spPr>
              <p:txBody>
                <a:bodyPr wrap="square" rtlCol="0">
                  <a:spAutoFit/>
                </a:bodyPr>
                <a:lstStyle/>
                <a:p>
                  <a:r>
                    <a:rPr lang="en-CA" sz="1200" dirty="0" smtClean="0"/>
                    <a:t>Sinus tympani</a:t>
                  </a:r>
                </a:p>
              </p:txBody>
            </p:sp>
            <p:cxnSp>
              <p:nvCxnSpPr>
                <p:cNvPr id="28" name="Straight Arrow Connector 27"/>
                <p:cNvCxnSpPr/>
                <p:nvPr/>
              </p:nvCxnSpPr>
              <p:spPr>
                <a:xfrm flipH="1" flipV="1">
                  <a:off x="6163618" y="2133559"/>
                  <a:ext cx="288032"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35626" y="2565606"/>
                  <a:ext cx="1368152" cy="276999"/>
                </a:xfrm>
                <a:prstGeom prst="rect">
                  <a:avLst/>
                </a:prstGeom>
                <a:noFill/>
              </p:spPr>
              <p:txBody>
                <a:bodyPr wrap="square" rtlCol="0">
                  <a:spAutoFit/>
                </a:bodyPr>
                <a:lstStyle/>
                <a:p>
                  <a:r>
                    <a:rPr lang="en-CA" sz="1200" dirty="0" smtClean="0"/>
                    <a:t>Ossicles</a:t>
                  </a:r>
                </a:p>
              </p:txBody>
            </p:sp>
          </p:grpSp>
          <p:grpSp>
            <p:nvGrpSpPr>
              <p:cNvPr id="5" name="Group 4"/>
              <p:cNvGrpSpPr/>
              <p:nvPr/>
            </p:nvGrpSpPr>
            <p:grpSpPr>
              <a:xfrm>
                <a:off x="88256" y="836712"/>
                <a:ext cx="2876430" cy="2670499"/>
                <a:chOff x="88256" y="836712"/>
                <a:chExt cx="2876430" cy="2670499"/>
              </a:xfrm>
            </p:grpSpPr>
            <p:pic>
              <p:nvPicPr>
                <p:cNvPr id="9" name="Picture 8"/>
                <p:cNvPicPr>
                  <a:picLocks noChangeAspect="1"/>
                </p:cNvPicPr>
                <p:nvPr/>
              </p:nvPicPr>
              <p:blipFill rotWithShape="1">
                <a:blip r:embed="rId5" cstate="print"/>
                <a:srcRect r="29315"/>
                <a:stretch/>
              </p:blipFill>
              <p:spPr>
                <a:xfrm>
                  <a:off x="88256" y="836712"/>
                  <a:ext cx="2467520" cy="2670499"/>
                </a:xfrm>
                <a:prstGeom prst="rect">
                  <a:avLst/>
                </a:prstGeom>
              </p:spPr>
            </p:pic>
            <p:cxnSp>
              <p:nvCxnSpPr>
                <p:cNvPr id="11" name="Straight Arrow Connector 10"/>
                <p:cNvCxnSpPr/>
                <p:nvPr/>
              </p:nvCxnSpPr>
              <p:spPr>
                <a:xfrm flipH="1">
                  <a:off x="1308502" y="1110414"/>
                  <a:ext cx="216024" cy="44308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80510" y="905423"/>
                  <a:ext cx="1584176" cy="288032"/>
                </a:xfrm>
                <a:prstGeom prst="rect">
                  <a:avLst/>
                </a:prstGeom>
                <a:noFill/>
              </p:spPr>
              <p:txBody>
                <a:bodyPr wrap="square" rtlCol="0">
                  <a:spAutoFit/>
                </a:bodyPr>
                <a:lstStyle/>
                <a:p>
                  <a:r>
                    <a:rPr lang="en-CA" sz="1200" dirty="0" smtClean="0"/>
                    <a:t>Antrum</a:t>
                  </a:r>
                  <a:endParaRPr lang="en-CA" dirty="0"/>
                </a:p>
              </p:txBody>
            </p:sp>
            <p:cxnSp>
              <p:nvCxnSpPr>
                <p:cNvPr id="17" name="Straight Arrow Connector 16"/>
                <p:cNvCxnSpPr/>
                <p:nvPr/>
              </p:nvCxnSpPr>
              <p:spPr>
                <a:xfrm flipH="1">
                  <a:off x="1380510" y="1337471"/>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52518" y="1121447"/>
                  <a:ext cx="1512168" cy="288032"/>
                </a:xfrm>
                <a:prstGeom prst="rect">
                  <a:avLst/>
                </a:prstGeom>
                <a:noFill/>
              </p:spPr>
              <p:txBody>
                <a:bodyPr wrap="square" rtlCol="0">
                  <a:spAutoFit/>
                </a:bodyPr>
                <a:lstStyle/>
                <a:p>
                  <a:r>
                    <a:rPr lang="en-CA" sz="1200" dirty="0" smtClean="0"/>
                    <a:t>Ossicles</a:t>
                  </a:r>
                </a:p>
              </p:txBody>
            </p:sp>
          </p:grpSp>
          <p:grpSp>
            <p:nvGrpSpPr>
              <p:cNvPr id="14" name="Group 13"/>
              <p:cNvGrpSpPr/>
              <p:nvPr/>
            </p:nvGrpSpPr>
            <p:grpSpPr>
              <a:xfrm>
                <a:off x="5356139" y="855605"/>
                <a:ext cx="2347623" cy="2731944"/>
                <a:chOff x="5356139" y="855605"/>
                <a:chExt cx="2347623" cy="2731944"/>
              </a:xfrm>
            </p:grpSpPr>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30865" t="-64"/>
                <a:stretch/>
              </p:blipFill>
              <p:spPr>
                <a:xfrm>
                  <a:off x="5380813" y="911154"/>
                  <a:ext cx="2322949" cy="2521614"/>
                </a:xfrm>
                <a:prstGeom prst="rect">
                  <a:avLst/>
                </a:prstGeom>
              </p:spPr>
            </p:pic>
            <p:cxnSp>
              <p:nvCxnSpPr>
                <p:cNvPr id="19" name="Straight Arrow Connector 18"/>
                <p:cNvCxnSpPr/>
                <p:nvPr/>
              </p:nvCxnSpPr>
              <p:spPr>
                <a:xfrm>
                  <a:off x="6266362" y="1065935"/>
                  <a:ext cx="177846" cy="34752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435226" y="855605"/>
                  <a:ext cx="1801070" cy="276999"/>
                </a:xfrm>
                <a:prstGeom prst="rect">
                  <a:avLst/>
                </a:prstGeom>
                <a:solidFill>
                  <a:schemeClr val="bg1"/>
                </a:solidFill>
              </p:spPr>
              <p:txBody>
                <a:bodyPr wrap="square" rtlCol="0">
                  <a:spAutoFit/>
                </a:bodyPr>
                <a:lstStyle/>
                <a:p>
                  <a:r>
                    <a:rPr lang="en-CA" sz="1200" dirty="0" smtClean="0"/>
                    <a:t>Endoscope viewing range</a:t>
                  </a:r>
                </a:p>
              </p:txBody>
            </p:sp>
            <p:cxnSp>
              <p:nvCxnSpPr>
                <p:cNvPr id="22" name="Straight Arrow Connector 21"/>
                <p:cNvCxnSpPr/>
                <p:nvPr/>
              </p:nvCxnSpPr>
              <p:spPr>
                <a:xfrm flipH="1" flipV="1">
                  <a:off x="5685570" y="2492896"/>
                  <a:ext cx="398599" cy="63298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356139" y="3125884"/>
                  <a:ext cx="1820445" cy="461665"/>
                </a:xfrm>
                <a:prstGeom prst="rect">
                  <a:avLst/>
                </a:prstGeom>
                <a:solidFill>
                  <a:schemeClr val="bg1"/>
                </a:solidFill>
              </p:spPr>
              <p:txBody>
                <a:bodyPr wrap="square" rtlCol="0">
                  <a:spAutoFit/>
                </a:bodyPr>
                <a:lstStyle/>
                <a:p>
                  <a:r>
                    <a:rPr lang="en-CA" sz="1200" dirty="0" smtClean="0"/>
                    <a:t>Instrument total reach area</a:t>
                  </a:r>
                </a:p>
              </p:txBody>
            </p:sp>
          </p:grpSp>
        </p:grpSp>
        <p:cxnSp>
          <p:nvCxnSpPr>
            <p:cNvPr id="24" name="Straight Arrow Connector 23"/>
            <p:cNvCxnSpPr/>
            <p:nvPr/>
          </p:nvCxnSpPr>
          <p:spPr>
            <a:xfrm>
              <a:off x="530139" y="1761608"/>
              <a:ext cx="768950" cy="13781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67474" y="1551963"/>
              <a:ext cx="529312" cy="461665"/>
            </a:xfrm>
            <a:prstGeom prst="rect">
              <a:avLst/>
            </a:prstGeom>
            <a:noFill/>
          </p:spPr>
          <p:txBody>
            <a:bodyPr wrap="none" rtlCol="0">
              <a:spAutoFit/>
            </a:bodyPr>
            <a:lstStyle/>
            <a:p>
              <a:pPr algn="ctr"/>
              <a:r>
                <a:rPr lang="en-US" sz="1200" smtClean="0">
                  <a:solidFill>
                    <a:srgbClr val="FF0000"/>
                  </a:solidFill>
                </a:rPr>
                <a:t>Ear </a:t>
              </a:r>
            </a:p>
            <a:p>
              <a:pPr algn="ctr"/>
              <a:r>
                <a:rPr lang="en-US" sz="1200" dirty="0" smtClean="0">
                  <a:solidFill>
                    <a:srgbClr val="FF0000"/>
                  </a:solidFill>
                </a:rPr>
                <a:t>Canal</a:t>
              </a:r>
              <a:endParaRPr lang="en-US" sz="1200" dirty="0">
                <a:solidFill>
                  <a:srgbClr val="FF0000"/>
                </a:solidFill>
              </a:endParaRPr>
            </a:p>
          </p:txBody>
        </p:sp>
        <p:cxnSp>
          <p:nvCxnSpPr>
            <p:cNvPr id="34" name="Straight Arrow Connector 33"/>
            <p:cNvCxnSpPr/>
            <p:nvPr/>
          </p:nvCxnSpPr>
          <p:spPr>
            <a:xfrm>
              <a:off x="3031903" y="1734309"/>
              <a:ext cx="741414" cy="3302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79336" y="1495021"/>
              <a:ext cx="529312" cy="461665"/>
            </a:xfrm>
            <a:prstGeom prst="rect">
              <a:avLst/>
            </a:prstGeom>
            <a:noFill/>
          </p:spPr>
          <p:txBody>
            <a:bodyPr wrap="none" rtlCol="0">
              <a:spAutoFit/>
            </a:bodyPr>
            <a:lstStyle/>
            <a:p>
              <a:pPr algn="ctr"/>
              <a:r>
                <a:rPr lang="en-US" sz="1200" smtClean="0">
                  <a:solidFill>
                    <a:srgbClr val="FF0000"/>
                  </a:solidFill>
                </a:rPr>
                <a:t>Ear </a:t>
              </a:r>
            </a:p>
            <a:p>
              <a:pPr algn="ctr"/>
              <a:r>
                <a:rPr lang="en-US" sz="1200" dirty="0" smtClean="0">
                  <a:solidFill>
                    <a:srgbClr val="FF0000"/>
                  </a:solidFill>
                </a:rPr>
                <a:t>Canal</a:t>
              </a:r>
              <a:endParaRPr lang="en-US" sz="1200" dirty="0">
                <a:solidFill>
                  <a:srgbClr val="FF0000"/>
                </a:solidFill>
              </a:endParaRPr>
            </a:p>
          </p:txBody>
        </p:sp>
      </p:grpSp>
    </p:spTree>
    <p:extLst>
      <p:ext uri="{BB962C8B-B14F-4D97-AF65-F5344CB8AC3E}">
        <p14:creationId xmlns:p14="http://schemas.microsoft.com/office/powerpoint/2010/main" val="155421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51520" y="548680"/>
            <a:ext cx="8424936" cy="3620145"/>
            <a:chOff x="251520" y="548680"/>
            <a:chExt cx="8424936" cy="3620145"/>
          </a:xfrm>
        </p:grpSpPr>
        <p:pic>
          <p:nvPicPr>
            <p:cNvPr id="1027" name="Picture 3" descr="C:\Users\arushri swarup\Downloads\IMG_7400.JPG"/>
            <p:cNvPicPr>
              <a:picLocks noChangeAspect="1" noChangeArrowheads="1"/>
            </p:cNvPicPr>
            <p:nvPr/>
          </p:nvPicPr>
          <p:blipFill>
            <a:blip r:embed="rId2" cstate="print"/>
            <a:srcRect l="12121" t="41656" r="15152" b="32081"/>
            <a:stretch>
              <a:fillRect/>
            </a:stretch>
          </p:blipFill>
          <p:spPr bwMode="auto">
            <a:xfrm flipH="1">
              <a:off x="2411760" y="2708920"/>
              <a:ext cx="4519887" cy="1224136"/>
            </a:xfrm>
            <a:prstGeom prst="rect">
              <a:avLst/>
            </a:prstGeom>
            <a:noFill/>
          </p:spPr>
        </p:pic>
        <p:pic>
          <p:nvPicPr>
            <p:cNvPr id="1029" name="Picture 5" descr="C:\Users\ARUSHR~1\AppData\Local\Temp\7zE5AE4.tmp\IMG_7405.JPG"/>
            <p:cNvPicPr>
              <a:picLocks noChangeAspect="1" noChangeArrowheads="1"/>
            </p:cNvPicPr>
            <p:nvPr/>
          </p:nvPicPr>
          <p:blipFill>
            <a:blip r:embed="rId3" cstate="print"/>
            <a:srcRect l="3000" t="50006" r="2489" b="23991"/>
            <a:stretch>
              <a:fillRect/>
            </a:stretch>
          </p:blipFill>
          <p:spPr bwMode="auto">
            <a:xfrm>
              <a:off x="251520" y="908720"/>
              <a:ext cx="8424936" cy="1738479"/>
            </a:xfrm>
            <a:prstGeom prst="rect">
              <a:avLst/>
            </a:prstGeom>
            <a:noFill/>
          </p:spPr>
        </p:pic>
        <p:sp>
          <p:nvSpPr>
            <p:cNvPr id="11" name="TextBox 10"/>
            <p:cNvSpPr txBox="1"/>
            <p:nvPr/>
          </p:nvSpPr>
          <p:spPr>
            <a:xfrm>
              <a:off x="827584" y="2185119"/>
              <a:ext cx="573362" cy="307777"/>
            </a:xfrm>
            <a:prstGeom prst="rect">
              <a:avLst/>
            </a:prstGeom>
            <a:noFill/>
          </p:spPr>
          <p:txBody>
            <a:bodyPr wrap="none" rtlCol="0">
              <a:spAutoFit/>
            </a:bodyPr>
            <a:lstStyle/>
            <a:p>
              <a:r>
                <a:rPr lang="en-CA" sz="1400" dirty="0" smtClean="0"/>
                <a:t>Wrist</a:t>
              </a:r>
              <a:endParaRPr lang="en-CA" dirty="0"/>
            </a:p>
          </p:txBody>
        </p:sp>
        <p:cxnSp>
          <p:nvCxnSpPr>
            <p:cNvPr id="12" name="Straight Arrow Connector 11"/>
            <p:cNvCxnSpPr/>
            <p:nvPr/>
          </p:nvCxnSpPr>
          <p:spPr>
            <a:xfrm flipH="1">
              <a:off x="1547664" y="1052736"/>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9712" y="836712"/>
              <a:ext cx="561949" cy="307777"/>
            </a:xfrm>
            <a:prstGeom prst="rect">
              <a:avLst/>
            </a:prstGeom>
            <a:noFill/>
          </p:spPr>
          <p:txBody>
            <a:bodyPr wrap="none" rtlCol="0">
              <a:spAutoFit/>
            </a:bodyPr>
            <a:lstStyle/>
            <a:p>
              <a:r>
                <a:rPr lang="en-CA" sz="1400" dirty="0" smtClean="0"/>
                <a:t>Shaft</a:t>
              </a:r>
              <a:endParaRPr lang="en-CA" dirty="0"/>
            </a:p>
          </p:txBody>
        </p:sp>
        <p:cxnSp>
          <p:nvCxnSpPr>
            <p:cNvPr id="14" name="Straight Arrow Connector 13"/>
            <p:cNvCxnSpPr/>
            <p:nvPr/>
          </p:nvCxnSpPr>
          <p:spPr>
            <a:xfrm flipH="1">
              <a:off x="5580112" y="764704"/>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548680"/>
              <a:ext cx="1068113" cy="307777"/>
            </a:xfrm>
            <a:prstGeom prst="rect">
              <a:avLst/>
            </a:prstGeom>
            <a:noFill/>
          </p:spPr>
          <p:txBody>
            <a:bodyPr wrap="none" rtlCol="0">
              <a:spAutoFit/>
            </a:bodyPr>
            <a:lstStyle/>
            <a:p>
              <a:r>
                <a:rPr lang="en-CA" sz="1400" dirty="0" smtClean="0"/>
                <a:t>Finger Piece</a:t>
              </a:r>
              <a:endParaRPr lang="en-CA" dirty="0"/>
            </a:p>
          </p:txBody>
        </p:sp>
        <p:cxnSp>
          <p:nvCxnSpPr>
            <p:cNvPr id="16" name="Straight Arrow Connector 15"/>
            <p:cNvCxnSpPr/>
            <p:nvPr/>
          </p:nvCxnSpPr>
          <p:spPr>
            <a:xfrm flipH="1">
              <a:off x="7164288"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96336" y="692696"/>
              <a:ext cx="704039" cy="307777"/>
            </a:xfrm>
            <a:prstGeom prst="rect">
              <a:avLst/>
            </a:prstGeom>
            <a:noFill/>
          </p:spPr>
          <p:txBody>
            <a:bodyPr wrap="none" rtlCol="0">
              <a:spAutoFit/>
            </a:bodyPr>
            <a:lstStyle/>
            <a:p>
              <a:r>
                <a:rPr lang="en-CA" sz="1400" dirty="0" smtClean="0"/>
                <a:t>Handle</a:t>
              </a:r>
              <a:endParaRPr lang="en-CA" dirty="0"/>
            </a:p>
          </p:txBody>
        </p:sp>
        <p:cxnSp>
          <p:nvCxnSpPr>
            <p:cNvPr id="18" name="Straight Arrow Connector 17"/>
            <p:cNvCxnSpPr/>
            <p:nvPr/>
          </p:nvCxnSpPr>
          <p:spPr>
            <a:xfrm flipH="1">
              <a:off x="4139952"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0" y="692696"/>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20" name="Straight Arrow Connector 19"/>
            <p:cNvCxnSpPr/>
            <p:nvPr/>
          </p:nvCxnSpPr>
          <p:spPr>
            <a:xfrm flipV="1">
              <a:off x="5508104" y="1916832"/>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008" y="2401143"/>
              <a:ext cx="1280103" cy="307777"/>
            </a:xfrm>
            <a:prstGeom prst="rect">
              <a:avLst/>
            </a:prstGeom>
            <a:noFill/>
          </p:spPr>
          <p:txBody>
            <a:bodyPr wrap="square" rtlCol="0">
              <a:spAutoFit/>
            </a:bodyPr>
            <a:lstStyle/>
            <a:p>
              <a:r>
                <a:rPr lang="en-CA" sz="1400" dirty="0" smtClean="0"/>
                <a:t>Laser Fibre </a:t>
              </a:r>
              <a:endParaRPr lang="en-CA" dirty="0"/>
            </a:p>
          </p:txBody>
        </p:sp>
        <p:sp>
          <p:nvSpPr>
            <p:cNvPr id="26" name="Rectangle 25"/>
            <p:cNvSpPr/>
            <p:nvPr/>
          </p:nvSpPr>
          <p:spPr>
            <a:xfrm>
              <a:off x="323528" y="1340768"/>
              <a:ext cx="648072" cy="5040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Connector 27"/>
            <p:cNvCxnSpPr>
              <a:stCxn id="26" idx="2"/>
            </p:cNvCxnSpPr>
            <p:nvPr/>
          </p:nvCxnSpPr>
          <p:spPr>
            <a:xfrm>
              <a:off x="647564" y="1844824"/>
              <a:ext cx="1764196" cy="108012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627784" y="3376737"/>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60240" y="3861048"/>
              <a:ext cx="1280103" cy="307777"/>
            </a:xfrm>
            <a:prstGeom prst="rect">
              <a:avLst/>
            </a:prstGeom>
            <a:noFill/>
          </p:spPr>
          <p:txBody>
            <a:bodyPr wrap="square" rtlCol="0">
              <a:spAutoFit/>
            </a:bodyPr>
            <a:lstStyle/>
            <a:p>
              <a:r>
                <a:rPr lang="en-CA" sz="1400" dirty="0" smtClean="0"/>
                <a:t>Laser Fibre </a:t>
              </a:r>
              <a:endParaRPr lang="en-CA" dirty="0"/>
            </a:p>
          </p:txBody>
        </p:sp>
        <p:cxnSp>
          <p:nvCxnSpPr>
            <p:cNvPr id="40" name="Straight Arrow Connector 39"/>
            <p:cNvCxnSpPr/>
            <p:nvPr/>
          </p:nvCxnSpPr>
          <p:spPr>
            <a:xfrm flipV="1">
              <a:off x="3923928" y="3592761"/>
              <a:ext cx="360040" cy="34029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19872" y="3861048"/>
              <a:ext cx="1280103" cy="307777"/>
            </a:xfrm>
            <a:prstGeom prst="rect">
              <a:avLst/>
            </a:prstGeom>
            <a:noFill/>
          </p:spPr>
          <p:txBody>
            <a:bodyPr wrap="square" rtlCol="0">
              <a:spAutoFit/>
            </a:bodyPr>
            <a:lstStyle/>
            <a:p>
              <a:r>
                <a:rPr lang="en-CA" sz="1400" dirty="0" smtClean="0"/>
                <a:t>Cable</a:t>
              </a:r>
              <a:endParaRPr lang="en-CA"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187624" y="260648"/>
            <a:ext cx="6696744" cy="4176464"/>
            <a:chOff x="1187624" y="260648"/>
            <a:chExt cx="6696744" cy="4176464"/>
          </a:xfrm>
        </p:grpSpPr>
        <p:pic>
          <p:nvPicPr>
            <p:cNvPr id="2" name="Picture 6" descr="C:\Users\ARUSHR~1\AppData\Local\Temp\7zE5AE4.tmp\IMG_7407.JPG"/>
            <p:cNvPicPr>
              <a:picLocks noChangeAspect="1" noChangeArrowheads="1"/>
            </p:cNvPicPr>
            <p:nvPr/>
          </p:nvPicPr>
          <p:blipFill>
            <a:blip r:embed="rId2" cstate="print"/>
            <a:srcRect l="10501" t="56531" r="3239" b="7990"/>
            <a:stretch>
              <a:fillRect/>
            </a:stretch>
          </p:blipFill>
          <p:spPr bwMode="auto">
            <a:xfrm>
              <a:off x="1187624" y="764704"/>
              <a:ext cx="6624736" cy="2043608"/>
            </a:xfrm>
            <a:prstGeom prst="rect">
              <a:avLst/>
            </a:prstGeom>
            <a:noFill/>
          </p:spPr>
        </p:pic>
        <p:pic>
          <p:nvPicPr>
            <p:cNvPr id="3" name="Picture 7" descr="C:\Users\ARUSHR~1\AppData\Local\Temp\7zE5AE4.tmp\IMG_7408.JPG"/>
            <p:cNvPicPr>
              <a:picLocks noChangeAspect="1" noChangeArrowheads="1"/>
            </p:cNvPicPr>
            <p:nvPr/>
          </p:nvPicPr>
          <p:blipFill>
            <a:blip r:embed="rId3" cstate="print"/>
            <a:srcRect l="19502" t="48005" b="25992"/>
            <a:stretch>
              <a:fillRect/>
            </a:stretch>
          </p:blipFill>
          <p:spPr bwMode="auto">
            <a:xfrm>
              <a:off x="1403648" y="2924944"/>
              <a:ext cx="6241678" cy="1512168"/>
            </a:xfrm>
            <a:prstGeom prst="rect">
              <a:avLst/>
            </a:prstGeom>
            <a:noFill/>
          </p:spPr>
        </p:pic>
        <p:cxnSp>
          <p:nvCxnSpPr>
            <p:cNvPr id="7" name="Straight Arrow Connector 6"/>
            <p:cNvCxnSpPr/>
            <p:nvPr/>
          </p:nvCxnSpPr>
          <p:spPr>
            <a:xfrm flipH="1">
              <a:off x="169168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332656"/>
              <a:ext cx="573362" cy="307777"/>
            </a:xfrm>
            <a:prstGeom prst="rect">
              <a:avLst/>
            </a:prstGeom>
            <a:noFill/>
          </p:spPr>
          <p:txBody>
            <a:bodyPr wrap="none" rtlCol="0">
              <a:spAutoFit/>
            </a:bodyPr>
            <a:lstStyle/>
            <a:p>
              <a:r>
                <a:rPr lang="en-CA" sz="1400" dirty="0" smtClean="0"/>
                <a:t>Wrist</a:t>
              </a:r>
              <a:endParaRPr lang="en-CA" dirty="0"/>
            </a:p>
          </p:txBody>
        </p:sp>
        <p:cxnSp>
          <p:nvCxnSpPr>
            <p:cNvPr id="11" name="Straight Arrow Connector 10"/>
            <p:cNvCxnSpPr/>
            <p:nvPr/>
          </p:nvCxnSpPr>
          <p:spPr>
            <a:xfrm flipH="1">
              <a:off x="2483768" y="620688"/>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15816" y="404664"/>
              <a:ext cx="561949" cy="307777"/>
            </a:xfrm>
            <a:prstGeom prst="rect">
              <a:avLst/>
            </a:prstGeom>
            <a:noFill/>
          </p:spPr>
          <p:txBody>
            <a:bodyPr wrap="none" rtlCol="0">
              <a:spAutoFit/>
            </a:bodyPr>
            <a:lstStyle/>
            <a:p>
              <a:r>
                <a:rPr lang="en-CA" sz="1400" dirty="0" smtClean="0"/>
                <a:t>Shaft</a:t>
              </a:r>
              <a:endParaRPr lang="en-CA" dirty="0"/>
            </a:p>
          </p:txBody>
        </p:sp>
        <p:cxnSp>
          <p:nvCxnSpPr>
            <p:cNvPr id="13" name="Straight Arrow Connector 12"/>
            <p:cNvCxnSpPr/>
            <p:nvPr/>
          </p:nvCxnSpPr>
          <p:spPr>
            <a:xfrm flipV="1">
              <a:off x="2195736" y="1412776"/>
              <a:ext cx="1368152" cy="158417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47664" y="2060848"/>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16" name="Straight Arrow Connector 15"/>
            <p:cNvCxnSpPr/>
            <p:nvPr/>
          </p:nvCxnSpPr>
          <p:spPr>
            <a:xfrm flipH="1">
              <a:off x="5148064" y="476672"/>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80112" y="260648"/>
              <a:ext cx="1068113" cy="307777"/>
            </a:xfrm>
            <a:prstGeom prst="rect">
              <a:avLst/>
            </a:prstGeom>
            <a:noFill/>
          </p:spPr>
          <p:txBody>
            <a:bodyPr wrap="none" rtlCol="0">
              <a:spAutoFit/>
            </a:bodyPr>
            <a:lstStyle/>
            <a:p>
              <a:r>
                <a:rPr lang="en-CA" sz="1400" dirty="0" smtClean="0"/>
                <a:t>Finger Piece</a:t>
              </a:r>
              <a:endParaRPr lang="en-CA" dirty="0"/>
            </a:p>
          </p:txBody>
        </p:sp>
        <p:cxnSp>
          <p:nvCxnSpPr>
            <p:cNvPr id="18" name="Straight Arrow Connector 17"/>
            <p:cNvCxnSpPr/>
            <p:nvPr/>
          </p:nvCxnSpPr>
          <p:spPr>
            <a:xfrm flipH="1">
              <a:off x="673224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64288" y="332656"/>
              <a:ext cx="704039" cy="307777"/>
            </a:xfrm>
            <a:prstGeom prst="rect">
              <a:avLst/>
            </a:prstGeom>
            <a:noFill/>
          </p:spPr>
          <p:txBody>
            <a:bodyPr wrap="none" rtlCol="0">
              <a:spAutoFit/>
            </a:bodyPr>
            <a:lstStyle/>
            <a:p>
              <a:r>
                <a:rPr lang="en-CA" sz="1400" dirty="0" smtClean="0"/>
                <a:t>Handle</a:t>
              </a:r>
              <a:endParaRPr lang="en-CA" dirty="0"/>
            </a:p>
          </p:txBody>
        </p:sp>
        <p:cxnSp>
          <p:nvCxnSpPr>
            <p:cNvPr id="20" name="Straight Arrow Connector 19"/>
            <p:cNvCxnSpPr/>
            <p:nvPr/>
          </p:nvCxnSpPr>
          <p:spPr>
            <a:xfrm flipH="1">
              <a:off x="3851920" y="177281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39952" y="1556792"/>
              <a:ext cx="1224136" cy="307777"/>
            </a:xfrm>
            <a:prstGeom prst="rect">
              <a:avLst/>
            </a:prstGeom>
            <a:noFill/>
          </p:spPr>
          <p:txBody>
            <a:bodyPr wrap="square" rtlCol="0">
              <a:spAutoFit/>
            </a:bodyPr>
            <a:lstStyle/>
            <a:p>
              <a:r>
                <a:rPr lang="en-CA" sz="1400" dirty="0" smtClean="0"/>
                <a:t>Luer Lock </a:t>
              </a:r>
              <a:endParaRPr lang="en-CA" dirty="0"/>
            </a:p>
          </p:txBody>
        </p:sp>
        <p:cxnSp>
          <p:nvCxnSpPr>
            <p:cNvPr id="23" name="Straight Arrow Connector 22"/>
            <p:cNvCxnSpPr/>
            <p:nvPr/>
          </p:nvCxnSpPr>
          <p:spPr>
            <a:xfrm flipH="1">
              <a:off x="4673012" y="1875815"/>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04048" y="1628800"/>
              <a:ext cx="1944216" cy="307777"/>
            </a:xfrm>
            <a:prstGeom prst="rect">
              <a:avLst/>
            </a:prstGeom>
            <a:noFill/>
          </p:spPr>
          <p:txBody>
            <a:bodyPr wrap="square" rtlCol="0">
              <a:spAutoFit/>
            </a:bodyPr>
            <a:lstStyle/>
            <a:p>
              <a:r>
                <a:rPr lang="en-CA" sz="1400" dirty="0" smtClean="0"/>
                <a:t>Connector </a:t>
              </a:r>
              <a:endParaRPr lang="en-CA" dirty="0"/>
            </a:p>
          </p:txBody>
        </p:sp>
        <p:cxnSp>
          <p:nvCxnSpPr>
            <p:cNvPr id="25" name="Straight Arrow Connector 24"/>
            <p:cNvCxnSpPr/>
            <p:nvPr/>
          </p:nvCxnSpPr>
          <p:spPr>
            <a:xfrm flipH="1">
              <a:off x="6372200" y="213285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60232" y="1844824"/>
              <a:ext cx="1224136" cy="307777"/>
            </a:xfrm>
            <a:prstGeom prst="rect">
              <a:avLst/>
            </a:prstGeom>
            <a:noFill/>
          </p:spPr>
          <p:txBody>
            <a:bodyPr wrap="square" rtlCol="0">
              <a:spAutoFit/>
            </a:bodyPr>
            <a:lstStyle/>
            <a:p>
              <a:r>
                <a:rPr lang="en-CA" sz="1400" dirty="0" smtClean="0"/>
                <a:t>Tubing</a:t>
              </a:r>
              <a:endParaRPr lang="en-CA" dirty="0"/>
            </a:p>
          </p:txBody>
        </p:sp>
        <p:sp>
          <p:nvSpPr>
            <p:cNvPr id="27" name="Rectangle 26"/>
            <p:cNvSpPr/>
            <p:nvPr/>
          </p:nvSpPr>
          <p:spPr>
            <a:xfrm>
              <a:off x="3203848" y="836712"/>
              <a:ext cx="86409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2123728" y="2996952"/>
              <a:ext cx="3960440" cy="12961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Straight Arrow Connector 34"/>
            <p:cNvCxnSpPr/>
            <p:nvPr/>
          </p:nvCxnSpPr>
          <p:spPr>
            <a:xfrm flipH="1">
              <a:off x="2699792" y="3160713"/>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43808" y="2924944"/>
              <a:ext cx="1110240" cy="307777"/>
            </a:xfrm>
            <a:prstGeom prst="rect">
              <a:avLst/>
            </a:prstGeom>
            <a:noFill/>
          </p:spPr>
          <p:txBody>
            <a:bodyPr wrap="none" rtlCol="0">
              <a:spAutoFit/>
            </a:bodyPr>
            <a:lstStyle/>
            <a:p>
              <a:r>
                <a:rPr lang="en-CA" sz="1400" dirty="0" smtClean="0"/>
                <a:t>Collet Clamp</a:t>
              </a:r>
              <a:endParaRPr lang="en-CA" dirty="0"/>
            </a:p>
          </p:txBody>
        </p:sp>
        <p:cxnSp>
          <p:nvCxnSpPr>
            <p:cNvPr id="38" name="Straight Arrow Connector 37"/>
            <p:cNvCxnSpPr/>
            <p:nvPr/>
          </p:nvCxnSpPr>
          <p:spPr>
            <a:xfrm flipH="1">
              <a:off x="3779912" y="3304729"/>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23928" y="3068960"/>
              <a:ext cx="608500" cy="307777"/>
            </a:xfrm>
            <a:prstGeom prst="rect">
              <a:avLst/>
            </a:prstGeom>
            <a:noFill/>
          </p:spPr>
          <p:txBody>
            <a:bodyPr wrap="none" rtlCol="0">
              <a:spAutoFit/>
            </a:bodyPr>
            <a:lstStyle/>
            <a:p>
              <a:r>
                <a:rPr lang="en-CA" sz="1400" dirty="0" smtClean="0"/>
                <a:t>Collet</a:t>
              </a:r>
              <a:endParaRPr lang="en-CA" dirty="0"/>
            </a:p>
          </p:txBody>
        </p:sp>
        <p:cxnSp>
          <p:nvCxnSpPr>
            <p:cNvPr id="40" name="Straight Arrow Connector 39"/>
            <p:cNvCxnSpPr/>
            <p:nvPr/>
          </p:nvCxnSpPr>
          <p:spPr>
            <a:xfrm flipH="1">
              <a:off x="4644008" y="3376737"/>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88024" y="3140968"/>
              <a:ext cx="672043" cy="307777"/>
            </a:xfrm>
            <a:prstGeom prst="rect">
              <a:avLst/>
            </a:prstGeom>
            <a:noFill/>
          </p:spPr>
          <p:txBody>
            <a:bodyPr wrap="none" rtlCol="0">
              <a:spAutoFit/>
            </a:bodyPr>
            <a:lstStyle/>
            <a:p>
              <a:r>
                <a:rPr lang="en-CA" sz="1400" dirty="0" smtClean="0"/>
                <a:t>Tubing</a:t>
              </a:r>
              <a:endParaRPr lang="en-CA" dirty="0"/>
            </a:p>
          </p:txBody>
        </p:sp>
        <p:cxnSp>
          <p:nvCxnSpPr>
            <p:cNvPr id="42" name="Straight Arrow Connector 41"/>
            <p:cNvCxnSpPr/>
            <p:nvPr/>
          </p:nvCxnSpPr>
          <p:spPr>
            <a:xfrm flipV="1">
              <a:off x="4716016" y="3717032"/>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35896" y="3841303"/>
              <a:ext cx="1176091" cy="307777"/>
            </a:xfrm>
            <a:prstGeom prst="rect">
              <a:avLst/>
            </a:prstGeom>
            <a:noFill/>
          </p:spPr>
          <p:txBody>
            <a:bodyPr wrap="none" rtlCol="0">
              <a:spAutoFit/>
            </a:bodyPr>
            <a:lstStyle/>
            <a:p>
              <a:r>
                <a:rPr lang="en-CA" sz="1400" dirty="0" smtClean="0"/>
                <a:t>Adaptor Tube</a:t>
              </a:r>
              <a:endParaRPr lang="en-CA" dirty="0"/>
            </a:p>
          </p:txBody>
        </p:sp>
        <p:cxnSp>
          <p:nvCxnSpPr>
            <p:cNvPr id="45" name="Straight Arrow Connector 44"/>
            <p:cNvCxnSpPr/>
            <p:nvPr/>
          </p:nvCxnSpPr>
          <p:spPr>
            <a:xfrm flipH="1">
              <a:off x="5436096" y="3232721"/>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80112" y="2996952"/>
              <a:ext cx="593432" cy="307777"/>
            </a:xfrm>
            <a:prstGeom prst="rect">
              <a:avLst/>
            </a:prstGeom>
            <a:noFill/>
          </p:spPr>
          <p:txBody>
            <a:bodyPr wrap="none" rtlCol="0">
              <a:spAutoFit/>
            </a:bodyPr>
            <a:lstStyle/>
            <a:p>
              <a:r>
                <a:rPr lang="en-CA" sz="1400" dirty="0" smtClean="0"/>
                <a:t>Cable</a:t>
              </a:r>
              <a:endParaRPr lang="en-CA"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5009</TotalTime>
  <Words>1207</Words>
  <Application>Microsoft Macintosh PowerPoint</Application>
  <PresentationFormat>On-screen Show (4:3)</PresentationFormat>
  <Paragraphs>110</Paragraphs>
  <Slides>21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Calibri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Arushri Swarup</dc:creator>
  <cp:lastModifiedBy>Arushri Swarup</cp:lastModifiedBy>
  <cp:revision>179</cp:revision>
  <dcterms:created xsi:type="dcterms:W3CDTF">2017-08-30T22:16:52Z</dcterms:created>
  <dcterms:modified xsi:type="dcterms:W3CDTF">2017-10-11T04:01:55Z</dcterms:modified>
</cp:coreProperties>
</file>